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73" r:id="rId7"/>
    <p:sldId id="261" r:id="rId8"/>
    <p:sldId id="262" r:id="rId9"/>
    <p:sldId id="263" r:id="rId10"/>
    <p:sldId id="274" r:id="rId11"/>
    <p:sldId id="264" r:id="rId12"/>
    <p:sldId id="265" r:id="rId13"/>
    <p:sldId id="266" r:id="rId14"/>
    <p:sldId id="267" r:id="rId15"/>
    <p:sldId id="268" r:id="rId16"/>
    <p:sldId id="269" r:id="rId17"/>
    <p:sldId id="270" r:id="rId18"/>
    <p:sldId id="271" r:id="rId19"/>
    <p:sldId id="272" r:id="rId20"/>
  </p:sldIdLst>
  <p:sldSz cx="18999200" cy="10693400"/>
  <p:notesSz cx="18999200" cy="10693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4" d="100"/>
          <a:sy n="54" d="100"/>
        </p:scale>
        <p:origin x="634" y="5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455894" y="734565"/>
            <a:ext cx="8087410" cy="84836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2849880" y="5988304"/>
            <a:ext cx="13299440" cy="26733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5" name="Holder 5"/>
          <p:cNvSpPr>
            <a:spLocks noGrp="1"/>
          </p:cNvSpPr>
          <p:nvPr>
            <p:ph type="dt" sz="half" idx="6"/>
          </p:nvPr>
        </p:nvSpPr>
        <p:spPr/>
        <p:txBody>
          <a:bodyPr lIns="0" tIns="0" rIns="0" bIns="0"/>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6" name="Holder 6"/>
          <p:cNvSpPr>
            <a:spLocks noGrp="1"/>
          </p:cNvSpPr>
          <p:nvPr>
            <p:ph type="sldNum" sz="quarter" idx="7"/>
          </p:nvPr>
        </p:nvSpPr>
        <p:spPr/>
        <p:txBody>
          <a:bodyPr lIns="0" tIns="0" rIns="0" bIns="0"/>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400" b="0" i="0">
                <a:solidFill>
                  <a:schemeClr val="bg1"/>
                </a:solidFill>
                <a:latin typeface="Carlito"/>
                <a:cs typeface="Carlito"/>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5" name="Holder 5"/>
          <p:cNvSpPr>
            <a:spLocks noGrp="1"/>
          </p:cNvSpPr>
          <p:nvPr>
            <p:ph type="dt" sz="half" idx="6"/>
          </p:nvPr>
        </p:nvSpPr>
        <p:spPr/>
        <p:txBody>
          <a:bodyPr lIns="0" tIns="0" rIns="0" bIns="0"/>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6" name="Holder 6"/>
          <p:cNvSpPr>
            <a:spLocks noGrp="1"/>
          </p:cNvSpPr>
          <p:nvPr>
            <p:ph type="sldNum" sz="quarter" idx="7"/>
          </p:nvPr>
        </p:nvSpPr>
        <p:spPr/>
        <p:txBody>
          <a:bodyPr lIns="0" tIns="0" rIns="0" bIns="0"/>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400" b="0" i="0">
                <a:solidFill>
                  <a:schemeClr val="bg1"/>
                </a:solidFill>
                <a:latin typeface="Carlito"/>
                <a:cs typeface="Carlito"/>
              </a:defRPr>
            </a:lvl1pPr>
          </a:lstStyle>
          <a:p>
            <a:endParaRPr/>
          </a:p>
        </p:txBody>
      </p:sp>
      <p:sp>
        <p:nvSpPr>
          <p:cNvPr id="3" name="Holder 3"/>
          <p:cNvSpPr>
            <a:spLocks noGrp="1"/>
          </p:cNvSpPr>
          <p:nvPr>
            <p:ph sz="half" idx="2"/>
          </p:nvPr>
        </p:nvSpPr>
        <p:spPr>
          <a:xfrm>
            <a:off x="949960" y="2459482"/>
            <a:ext cx="8264652"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784588" y="2459482"/>
            <a:ext cx="8264652" cy="70576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6" name="Holder 6"/>
          <p:cNvSpPr>
            <a:spLocks noGrp="1"/>
          </p:cNvSpPr>
          <p:nvPr>
            <p:ph type="dt" sz="half" idx="6"/>
          </p:nvPr>
        </p:nvSpPr>
        <p:spPr/>
        <p:txBody>
          <a:bodyPr lIns="0" tIns="0" rIns="0" bIns="0"/>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7" name="Holder 7"/>
          <p:cNvSpPr>
            <a:spLocks noGrp="1"/>
          </p:cNvSpPr>
          <p:nvPr>
            <p:ph type="sldNum" sz="quarter" idx="7"/>
          </p:nvPr>
        </p:nvSpPr>
        <p:spPr/>
        <p:txBody>
          <a:bodyPr lIns="0" tIns="0" rIns="0" bIns="0"/>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400" b="0" i="0">
                <a:solidFill>
                  <a:schemeClr val="bg1"/>
                </a:solidFill>
                <a:latin typeface="Carlito"/>
                <a:cs typeface="Carlito"/>
              </a:defRPr>
            </a:lvl1pPr>
          </a:lstStyle>
          <a:p>
            <a:endParaRPr/>
          </a:p>
        </p:txBody>
      </p:sp>
      <p:sp>
        <p:nvSpPr>
          <p:cNvPr id="3" name="Holder 3"/>
          <p:cNvSpPr>
            <a:spLocks noGrp="1"/>
          </p:cNvSpPr>
          <p:nvPr>
            <p:ph type="ftr" sz="quarter" idx="5"/>
          </p:nvPr>
        </p:nvSpPr>
        <p:spPr/>
        <p:txBody>
          <a:bodyPr lIns="0" tIns="0" rIns="0" bIns="0"/>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4" name="Holder 4"/>
          <p:cNvSpPr>
            <a:spLocks noGrp="1"/>
          </p:cNvSpPr>
          <p:nvPr>
            <p:ph type="dt" sz="half" idx="6"/>
          </p:nvPr>
        </p:nvSpPr>
        <p:spPr/>
        <p:txBody>
          <a:bodyPr lIns="0" tIns="0" rIns="0" bIns="0"/>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5" name="Holder 5"/>
          <p:cNvSpPr>
            <a:spLocks noGrp="1"/>
          </p:cNvSpPr>
          <p:nvPr>
            <p:ph type="sldNum" sz="quarter" idx="7"/>
          </p:nvPr>
        </p:nvSpPr>
        <p:spPr/>
        <p:txBody>
          <a:bodyPr lIns="0" tIns="0" rIns="0" bIns="0"/>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999200" cy="10693378"/>
          </a:xfrm>
          <a:prstGeom prst="rect">
            <a:avLst/>
          </a:prstGeom>
          <a:blipFill>
            <a:blip r:embed="rId2" cstate="print"/>
            <a:stretch>
              <a:fillRect/>
            </a:stretch>
          </a:blipFill>
        </p:spPr>
        <p:txBody>
          <a:bodyPr wrap="square" lIns="0" tIns="0" rIns="0" bIns="0" rtlCol="0"/>
          <a:lstStyle/>
          <a:p>
            <a:endParaRPr dirty="0"/>
          </a:p>
        </p:txBody>
      </p:sp>
      <p:sp>
        <p:nvSpPr>
          <p:cNvPr id="2" name="Holder 2"/>
          <p:cNvSpPr>
            <a:spLocks noGrp="1"/>
          </p:cNvSpPr>
          <p:nvPr>
            <p:ph type="ftr" sz="quarter" idx="5"/>
          </p:nvPr>
        </p:nvSpPr>
        <p:spPr/>
        <p:txBody>
          <a:bodyPr lIns="0" tIns="0" rIns="0" bIns="0"/>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3" name="Holder 3"/>
          <p:cNvSpPr>
            <a:spLocks noGrp="1"/>
          </p:cNvSpPr>
          <p:nvPr>
            <p:ph type="dt" sz="half" idx="6"/>
          </p:nvPr>
        </p:nvSpPr>
        <p:spPr/>
        <p:txBody>
          <a:bodyPr lIns="0" tIns="0" rIns="0" bIns="0"/>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4" name="Holder 4"/>
          <p:cNvSpPr>
            <a:spLocks noGrp="1"/>
          </p:cNvSpPr>
          <p:nvPr>
            <p:ph type="sldNum" sz="quarter" idx="7"/>
          </p:nvPr>
        </p:nvSpPr>
        <p:spPr/>
        <p:txBody>
          <a:bodyPr lIns="0" tIns="0" rIns="0" bIns="0"/>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999200" cy="10693400"/>
          </a:xfrm>
          <a:custGeom>
            <a:avLst/>
            <a:gdLst/>
            <a:ahLst/>
            <a:cxnLst/>
            <a:rect l="l" t="t" r="r" b="b"/>
            <a:pathLst>
              <a:path w="18999200" h="10693400">
                <a:moveTo>
                  <a:pt x="0" y="0"/>
                </a:moveTo>
                <a:lnTo>
                  <a:pt x="18999199" y="0"/>
                </a:lnTo>
                <a:lnTo>
                  <a:pt x="18999199" y="10693378"/>
                </a:lnTo>
                <a:lnTo>
                  <a:pt x="0" y="10693378"/>
                </a:lnTo>
                <a:lnTo>
                  <a:pt x="0" y="0"/>
                </a:lnTo>
                <a:close/>
              </a:path>
            </a:pathLst>
          </a:custGeom>
          <a:solidFill>
            <a:srgbClr val="DDE9F6"/>
          </a:solidFill>
        </p:spPr>
        <p:txBody>
          <a:bodyPr wrap="square" lIns="0" tIns="0" rIns="0" bIns="0" rtlCol="0"/>
          <a:lstStyle/>
          <a:p>
            <a:endParaRPr dirty="0"/>
          </a:p>
        </p:txBody>
      </p:sp>
      <p:sp>
        <p:nvSpPr>
          <p:cNvPr id="17" name="bg object 17"/>
          <p:cNvSpPr/>
          <p:nvPr/>
        </p:nvSpPr>
        <p:spPr>
          <a:xfrm>
            <a:off x="0" y="9552040"/>
            <a:ext cx="15112167" cy="1141337"/>
          </a:xfrm>
          <a:prstGeom prst="rect">
            <a:avLst/>
          </a:prstGeom>
          <a:blipFill>
            <a:blip r:embed="rId7" cstate="print"/>
            <a:stretch>
              <a:fillRect/>
            </a:stretch>
          </a:blipFill>
        </p:spPr>
        <p:txBody>
          <a:bodyPr wrap="square" lIns="0" tIns="0" rIns="0" bIns="0" rtlCol="0"/>
          <a:lstStyle/>
          <a:p>
            <a:endParaRPr dirty="0"/>
          </a:p>
        </p:txBody>
      </p:sp>
      <p:sp>
        <p:nvSpPr>
          <p:cNvPr id="18" name="bg object 18"/>
          <p:cNvSpPr/>
          <p:nvPr/>
        </p:nvSpPr>
        <p:spPr>
          <a:xfrm>
            <a:off x="-1" y="9568555"/>
            <a:ext cx="15067915" cy="1111885"/>
          </a:xfrm>
          <a:custGeom>
            <a:avLst/>
            <a:gdLst/>
            <a:ahLst/>
            <a:cxnLst/>
            <a:rect l="l" t="t" r="r" b="b"/>
            <a:pathLst>
              <a:path w="15067915" h="1111884">
                <a:moveTo>
                  <a:pt x="15067721" y="1111322"/>
                </a:moveTo>
                <a:lnTo>
                  <a:pt x="0" y="1111322"/>
                </a:lnTo>
                <a:lnTo>
                  <a:pt x="0" y="0"/>
                </a:lnTo>
                <a:lnTo>
                  <a:pt x="15067721" y="0"/>
                </a:lnTo>
                <a:lnTo>
                  <a:pt x="15067721" y="1111322"/>
                </a:lnTo>
                <a:close/>
              </a:path>
            </a:pathLst>
          </a:custGeom>
          <a:solidFill>
            <a:srgbClr val="FFF2CC"/>
          </a:solidFill>
        </p:spPr>
        <p:txBody>
          <a:bodyPr wrap="square" lIns="0" tIns="0" rIns="0" bIns="0" rtlCol="0"/>
          <a:lstStyle/>
          <a:p>
            <a:endParaRPr dirty="0"/>
          </a:p>
        </p:txBody>
      </p:sp>
      <p:sp>
        <p:nvSpPr>
          <p:cNvPr id="19" name="bg object 19"/>
          <p:cNvSpPr/>
          <p:nvPr/>
        </p:nvSpPr>
        <p:spPr>
          <a:xfrm>
            <a:off x="17842664" y="9552040"/>
            <a:ext cx="1156535" cy="1141337"/>
          </a:xfrm>
          <a:prstGeom prst="rect">
            <a:avLst/>
          </a:prstGeom>
          <a:blipFill>
            <a:blip r:embed="rId8" cstate="print"/>
            <a:stretch>
              <a:fillRect/>
            </a:stretch>
          </a:blipFill>
        </p:spPr>
        <p:txBody>
          <a:bodyPr wrap="square" lIns="0" tIns="0" rIns="0" bIns="0" rtlCol="0"/>
          <a:lstStyle/>
          <a:p>
            <a:endParaRPr dirty="0"/>
          </a:p>
        </p:txBody>
      </p:sp>
      <p:sp>
        <p:nvSpPr>
          <p:cNvPr id="20" name="bg object 20"/>
          <p:cNvSpPr/>
          <p:nvPr/>
        </p:nvSpPr>
        <p:spPr>
          <a:xfrm>
            <a:off x="17887115" y="9568556"/>
            <a:ext cx="1112520" cy="1111885"/>
          </a:xfrm>
          <a:custGeom>
            <a:avLst/>
            <a:gdLst/>
            <a:ahLst/>
            <a:cxnLst/>
            <a:rect l="l" t="t" r="r" b="b"/>
            <a:pathLst>
              <a:path w="1112519" h="1111884">
                <a:moveTo>
                  <a:pt x="0" y="0"/>
                </a:moveTo>
                <a:lnTo>
                  <a:pt x="0" y="1111322"/>
                </a:lnTo>
                <a:lnTo>
                  <a:pt x="1112085" y="1111322"/>
                </a:lnTo>
                <a:lnTo>
                  <a:pt x="1112085" y="0"/>
                </a:lnTo>
                <a:lnTo>
                  <a:pt x="0" y="0"/>
                </a:lnTo>
                <a:close/>
              </a:path>
            </a:pathLst>
          </a:custGeom>
          <a:solidFill>
            <a:srgbClr val="FF8200"/>
          </a:solidFill>
        </p:spPr>
        <p:txBody>
          <a:bodyPr wrap="square" lIns="0" tIns="0" rIns="0" bIns="0" rtlCol="0"/>
          <a:lstStyle/>
          <a:p>
            <a:endParaRPr dirty="0"/>
          </a:p>
        </p:txBody>
      </p:sp>
      <p:sp>
        <p:nvSpPr>
          <p:cNvPr id="21" name="bg object 21"/>
          <p:cNvSpPr/>
          <p:nvPr/>
        </p:nvSpPr>
        <p:spPr>
          <a:xfrm>
            <a:off x="15023270" y="9552040"/>
            <a:ext cx="2907919" cy="1141337"/>
          </a:xfrm>
          <a:prstGeom prst="rect">
            <a:avLst/>
          </a:prstGeom>
          <a:blipFill>
            <a:blip r:embed="rId9" cstate="print"/>
            <a:stretch>
              <a:fillRect/>
            </a:stretch>
          </a:blipFill>
        </p:spPr>
        <p:txBody>
          <a:bodyPr wrap="square" lIns="0" tIns="0" rIns="0" bIns="0" rtlCol="0"/>
          <a:lstStyle/>
          <a:p>
            <a:endParaRPr dirty="0"/>
          </a:p>
        </p:txBody>
      </p:sp>
      <p:sp>
        <p:nvSpPr>
          <p:cNvPr id="22" name="bg object 22"/>
          <p:cNvSpPr/>
          <p:nvPr/>
        </p:nvSpPr>
        <p:spPr>
          <a:xfrm>
            <a:off x="15067720" y="9568555"/>
            <a:ext cx="2819400" cy="1111885"/>
          </a:xfrm>
          <a:custGeom>
            <a:avLst/>
            <a:gdLst/>
            <a:ahLst/>
            <a:cxnLst/>
            <a:rect l="l" t="t" r="r" b="b"/>
            <a:pathLst>
              <a:path w="2819400" h="1111884">
                <a:moveTo>
                  <a:pt x="2819019" y="1111322"/>
                </a:moveTo>
                <a:lnTo>
                  <a:pt x="0" y="1111322"/>
                </a:lnTo>
                <a:lnTo>
                  <a:pt x="0" y="0"/>
                </a:lnTo>
                <a:lnTo>
                  <a:pt x="2819019" y="0"/>
                </a:lnTo>
                <a:lnTo>
                  <a:pt x="2819019" y="1111322"/>
                </a:lnTo>
                <a:close/>
              </a:path>
            </a:pathLst>
          </a:custGeom>
          <a:solidFill>
            <a:srgbClr val="FDE499"/>
          </a:solidFill>
        </p:spPr>
        <p:txBody>
          <a:bodyPr wrap="square" lIns="0" tIns="0" rIns="0" bIns="0" rtlCol="0"/>
          <a:lstStyle/>
          <a:p>
            <a:endParaRPr dirty="0"/>
          </a:p>
        </p:txBody>
      </p:sp>
      <p:sp>
        <p:nvSpPr>
          <p:cNvPr id="2" name="Holder 2"/>
          <p:cNvSpPr>
            <a:spLocks noGrp="1"/>
          </p:cNvSpPr>
          <p:nvPr>
            <p:ph type="title"/>
          </p:nvPr>
        </p:nvSpPr>
        <p:spPr>
          <a:xfrm>
            <a:off x="4227781" y="734565"/>
            <a:ext cx="10543636" cy="848360"/>
          </a:xfrm>
          <a:prstGeom prst="rect">
            <a:avLst/>
          </a:prstGeom>
        </p:spPr>
        <p:txBody>
          <a:bodyPr wrap="square" lIns="0" tIns="0" rIns="0" bIns="0">
            <a:spAutoFit/>
          </a:bodyPr>
          <a:lstStyle>
            <a:lvl1pPr>
              <a:defRPr sz="5400" b="0" i="0">
                <a:solidFill>
                  <a:schemeClr val="bg1"/>
                </a:solidFill>
                <a:latin typeface="Carlito"/>
                <a:cs typeface="Carlito"/>
              </a:defRPr>
            </a:lvl1pPr>
          </a:lstStyle>
          <a:p>
            <a:endParaRPr/>
          </a:p>
        </p:txBody>
      </p:sp>
      <p:sp>
        <p:nvSpPr>
          <p:cNvPr id="3" name="Holder 3"/>
          <p:cNvSpPr>
            <a:spLocks noGrp="1"/>
          </p:cNvSpPr>
          <p:nvPr>
            <p:ph type="body" idx="1"/>
          </p:nvPr>
        </p:nvSpPr>
        <p:spPr>
          <a:xfrm>
            <a:off x="1035195" y="2673344"/>
            <a:ext cx="16706850" cy="4594859"/>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15559881" y="9978831"/>
            <a:ext cx="1506855" cy="419734"/>
          </a:xfrm>
          <a:prstGeom prst="rect">
            <a:avLst/>
          </a:prstGeom>
        </p:spPr>
        <p:txBody>
          <a:bodyPr wrap="square" lIns="0" tIns="0" rIns="0" bIns="0">
            <a:spAutoFit/>
          </a:bodyPr>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5" name="Holder 5"/>
          <p:cNvSpPr>
            <a:spLocks noGrp="1"/>
          </p:cNvSpPr>
          <p:nvPr>
            <p:ph type="dt" sz="half" idx="6"/>
          </p:nvPr>
        </p:nvSpPr>
        <p:spPr>
          <a:xfrm>
            <a:off x="738979" y="9831977"/>
            <a:ext cx="3051175" cy="588009"/>
          </a:xfrm>
          <a:prstGeom prst="rect">
            <a:avLst/>
          </a:prstGeom>
        </p:spPr>
        <p:txBody>
          <a:bodyPr wrap="square" lIns="0" tIns="0" rIns="0" bIns="0">
            <a:spAutoFit/>
          </a:bodyPr>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6" name="Holder 6"/>
          <p:cNvSpPr>
            <a:spLocks noGrp="1"/>
          </p:cNvSpPr>
          <p:nvPr>
            <p:ph type="sldNum" sz="quarter" idx="7"/>
          </p:nvPr>
        </p:nvSpPr>
        <p:spPr>
          <a:xfrm>
            <a:off x="18361038" y="9934273"/>
            <a:ext cx="282575" cy="431800"/>
          </a:xfrm>
          <a:prstGeom prst="rect">
            <a:avLst/>
          </a:prstGeom>
        </p:spPr>
        <p:txBody>
          <a:bodyPr wrap="square" lIns="0" tIns="0" rIns="0" bIns="0">
            <a:spAutoFit/>
          </a:bodyPr>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1.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63149" y="30897"/>
            <a:ext cx="18999200" cy="10693400"/>
          </a:xfrm>
          <a:custGeom>
            <a:avLst/>
            <a:gdLst/>
            <a:ahLst/>
            <a:cxnLst/>
            <a:rect l="l" t="t" r="r" b="b"/>
            <a:pathLst>
              <a:path w="18999200" h="10693400">
                <a:moveTo>
                  <a:pt x="0" y="0"/>
                </a:moveTo>
                <a:lnTo>
                  <a:pt x="18999199" y="0"/>
                </a:lnTo>
                <a:lnTo>
                  <a:pt x="18999199" y="10693378"/>
                </a:lnTo>
                <a:lnTo>
                  <a:pt x="0" y="10693378"/>
                </a:lnTo>
                <a:lnTo>
                  <a:pt x="0" y="0"/>
                </a:lnTo>
                <a:close/>
              </a:path>
            </a:pathLst>
          </a:custGeom>
          <a:solidFill>
            <a:srgbClr val="DDE9F6"/>
          </a:solidFill>
        </p:spPr>
        <p:txBody>
          <a:bodyPr wrap="square" lIns="0" tIns="0" rIns="0" bIns="0" rtlCol="0"/>
          <a:lstStyle/>
          <a:p>
            <a:endParaRPr dirty="0"/>
          </a:p>
        </p:txBody>
      </p:sp>
      <p:grpSp>
        <p:nvGrpSpPr>
          <p:cNvPr id="3" name="object 3"/>
          <p:cNvGrpSpPr/>
          <p:nvPr/>
        </p:nvGrpSpPr>
        <p:grpSpPr>
          <a:xfrm>
            <a:off x="0" y="563009"/>
            <a:ext cx="14656435" cy="916940"/>
            <a:chOff x="0" y="2053585"/>
            <a:chExt cx="14656435" cy="916940"/>
          </a:xfrm>
        </p:grpSpPr>
        <p:sp>
          <p:nvSpPr>
            <p:cNvPr id="4" name="object 4"/>
            <p:cNvSpPr/>
            <p:nvPr/>
          </p:nvSpPr>
          <p:spPr>
            <a:xfrm>
              <a:off x="0" y="2053585"/>
              <a:ext cx="14655881" cy="916483"/>
            </a:xfrm>
            <a:prstGeom prst="rect">
              <a:avLst/>
            </a:prstGeom>
            <a:blipFill>
              <a:blip r:embed="rId2" cstate="print"/>
              <a:stretch>
                <a:fillRect/>
              </a:stretch>
            </a:blipFill>
          </p:spPr>
          <p:txBody>
            <a:bodyPr wrap="square" lIns="0" tIns="0" rIns="0" bIns="0" rtlCol="0"/>
            <a:lstStyle/>
            <a:p>
              <a:endParaRPr dirty="0"/>
            </a:p>
          </p:txBody>
        </p:sp>
        <p:sp>
          <p:nvSpPr>
            <p:cNvPr id="5" name="object 5"/>
            <p:cNvSpPr/>
            <p:nvPr/>
          </p:nvSpPr>
          <p:spPr>
            <a:xfrm>
              <a:off x="0" y="2070095"/>
              <a:ext cx="14611985" cy="828040"/>
            </a:xfrm>
            <a:custGeom>
              <a:avLst/>
              <a:gdLst/>
              <a:ahLst/>
              <a:cxnLst/>
              <a:rect l="l" t="t" r="r" b="b"/>
              <a:pathLst>
                <a:path w="14611985" h="828039">
                  <a:moveTo>
                    <a:pt x="14611445" y="827573"/>
                  </a:moveTo>
                  <a:lnTo>
                    <a:pt x="0" y="827573"/>
                  </a:lnTo>
                  <a:lnTo>
                    <a:pt x="0" y="0"/>
                  </a:lnTo>
                  <a:lnTo>
                    <a:pt x="14611445" y="0"/>
                  </a:lnTo>
                  <a:lnTo>
                    <a:pt x="14611445" y="827573"/>
                  </a:lnTo>
                  <a:close/>
                </a:path>
              </a:pathLst>
            </a:custGeom>
            <a:solidFill>
              <a:srgbClr val="0072AC"/>
            </a:solidFill>
          </p:spPr>
          <p:txBody>
            <a:bodyPr wrap="square" lIns="0" tIns="0" rIns="0" bIns="0" rtlCol="0"/>
            <a:lstStyle/>
            <a:p>
              <a:endParaRPr dirty="0"/>
            </a:p>
          </p:txBody>
        </p:sp>
      </p:grpSp>
      <p:sp>
        <p:nvSpPr>
          <p:cNvPr id="6" name="object 6"/>
          <p:cNvSpPr txBox="1"/>
          <p:nvPr/>
        </p:nvSpPr>
        <p:spPr>
          <a:xfrm>
            <a:off x="3766975" y="705237"/>
            <a:ext cx="12039600" cy="566822"/>
          </a:xfrm>
          <a:prstGeom prst="rect">
            <a:avLst/>
          </a:prstGeom>
        </p:spPr>
        <p:txBody>
          <a:bodyPr vert="horz" wrap="square" lIns="0" tIns="12700" rIns="0" bIns="0" rtlCol="0">
            <a:spAutoFit/>
          </a:bodyPr>
          <a:lstStyle/>
          <a:p>
            <a:pPr marL="12700">
              <a:lnSpc>
                <a:spcPct val="100000"/>
              </a:lnSpc>
              <a:spcBef>
                <a:spcPts val="100"/>
              </a:spcBef>
            </a:pPr>
            <a:r>
              <a:rPr lang="en-US" sz="3600" dirty="0" smtClean="0">
                <a:solidFill>
                  <a:schemeClr val="bg1"/>
                </a:solidFill>
                <a:latin typeface="Carlito"/>
                <a:cs typeface="Carlito"/>
              </a:rPr>
              <a:t>TRAFFIC VIOLATION DTECTION USING AI</a:t>
            </a:r>
            <a:endParaRPr sz="3600" dirty="0">
              <a:solidFill>
                <a:schemeClr val="bg1"/>
              </a:solidFill>
              <a:latin typeface="Carlito"/>
              <a:cs typeface="Carlito"/>
            </a:endParaRPr>
          </a:p>
        </p:txBody>
      </p:sp>
      <p:grpSp>
        <p:nvGrpSpPr>
          <p:cNvPr id="7" name="object 7"/>
          <p:cNvGrpSpPr/>
          <p:nvPr/>
        </p:nvGrpSpPr>
        <p:grpSpPr>
          <a:xfrm>
            <a:off x="14116235" y="579519"/>
            <a:ext cx="942975" cy="916940"/>
            <a:chOff x="14168846" y="2053585"/>
            <a:chExt cx="942975" cy="916940"/>
          </a:xfrm>
        </p:grpSpPr>
        <p:sp>
          <p:nvSpPr>
            <p:cNvPr id="8" name="object 8"/>
            <p:cNvSpPr/>
            <p:nvPr/>
          </p:nvSpPr>
          <p:spPr>
            <a:xfrm>
              <a:off x="14168846" y="2053585"/>
              <a:ext cx="942920" cy="916483"/>
            </a:xfrm>
            <a:prstGeom prst="rect">
              <a:avLst/>
            </a:prstGeom>
            <a:blipFill>
              <a:blip r:embed="rId3" cstate="print"/>
              <a:stretch>
                <a:fillRect/>
              </a:stretch>
            </a:blipFill>
          </p:spPr>
          <p:txBody>
            <a:bodyPr wrap="square" lIns="0" tIns="0" rIns="0" bIns="0" rtlCol="0"/>
            <a:lstStyle/>
            <a:p>
              <a:endParaRPr dirty="0"/>
            </a:p>
          </p:txBody>
        </p:sp>
        <p:sp>
          <p:nvSpPr>
            <p:cNvPr id="9" name="object 9"/>
            <p:cNvSpPr/>
            <p:nvPr/>
          </p:nvSpPr>
          <p:spPr>
            <a:xfrm>
              <a:off x="14213296" y="2070095"/>
              <a:ext cx="854075" cy="828040"/>
            </a:xfrm>
            <a:custGeom>
              <a:avLst/>
              <a:gdLst/>
              <a:ahLst/>
              <a:cxnLst/>
              <a:rect l="l" t="t" r="r" b="b"/>
              <a:pathLst>
                <a:path w="854075" h="828039">
                  <a:moveTo>
                    <a:pt x="426974" y="827573"/>
                  </a:moveTo>
                  <a:lnTo>
                    <a:pt x="340924" y="819173"/>
                  </a:lnTo>
                  <a:lnTo>
                    <a:pt x="260774" y="795073"/>
                  </a:lnTo>
                  <a:lnTo>
                    <a:pt x="188249" y="756923"/>
                  </a:lnTo>
                  <a:lnTo>
                    <a:pt x="125049" y="706373"/>
                  </a:lnTo>
                  <a:lnTo>
                    <a:pt x="72899" y="645148"/>
                  </a:lnTo>
                  <a:lnTo>
                    <a:pt x="33549" y="574848"/>
                  </a:lnTo>
                  <a:lnTo>
                    <a:pt x="8674" y="497173"/>
                  </a:lnTo>
                  <a:lnTo>
                    <a:pt x="0" y="413779"/>
                  </a:lnTo>
                  <a:lnTo>
                    <a:pt x="8674" y="330391"/>
                  </a:lnTo>
                  <a:lnTo>
                    <a:pt x="33549" y="252721"/>
                  </a:lnTo>
                  <a:lnTo>
                    <a:pt x="72899" y="182434"/>
                  </a:lnTo>
                  <a:lnTo>
                    <a:pt x="125049" y="121197"/>
                  </a:lnTo>
                  <a:lnTo>
                    <a:pt x="188249" y="70669"/>
                  </a:lnTo>
                  <a:lnTo>
                    <a:pt x="260774" y="32517"/>
                  </a:lnTo>
                  <a:lnTo>
                    <a:pt x="340924" y="8404"/>
                  </a:lnTo>
                  <a:lnTo>
                    <a:pt x="426974" y="0"/>
                  </a:lnTo>
                  <a:lnTo>
                    <a:pt x="513048" y="8404"/>
                  </a:lnTo>
                  <a:lnTo>
                    <a:pt x="593198" y="32517"/>
                  </a:lnTo>
                  <a:lnTo>
                    <a:pt x="665748" y="70669"/>
                  </a:lnTo>
                  <a:lnTo>
                    <a:pt x="728948" y="121197"/>
                  </a:lnTo>
                  <a:lnTo>
                    <a:pt x="781073" y="182434"/>
                  </a:lnTo>
                  <a:lnTo>
                    <a:pt x="820448" y="252721"/>
                  </a:lnTo>
                  <a:lnTo>
                    <a:pt x="845323" y="330391"/>
                  </a:lnTo>
                  <a:lnTo>
                    <a:pt x="853998" y="413779"/>
                  </a:lnTo>
                  <a:lnTo>
                    <a:pt x="845323" y="497173"/>
                  </a:lnTo>
                  <a:lnTo>
                    <a:pt x="820448" y="574848"/>
                  </a:lnTo>
                  <a:lnTo>
                    <a:pt x="781073" y="645148"/>
                  </a:lnTo>
                  <a:lnTo>
                    <a:pt x="728948" y="706373"/>
                  </a:lnTo>
                  <a:lnTo>
                    <a:pt x="665748" y="756923"/>
                  </a:lnTo>
                  <a:lnTo>
                    <a:pt x="593198" y="795073"/>
                  </a:lnTo>
                  <a:lnTo>
                    <a:pt x="513048" y="819173"/>
                  </a:lnTo>
                  <a:lnTo>
                    <a:pt x="426974" y="827573"/>
                  </a:lnTo>
                  <a:close/>
                </a:path>
              </a:pathLst>
            </a:custGeom>
            <a:solidFill>
              <a:srgbClr val="0072AC"/>
            </a:solidFill>
          </p:spPr>
          <p:txBody>
            <a:bodyPr wrap="square" lIns="0" tIns="0" rIns="0" bIns="0" rtlCol="0"/>
            <a:lstStyle/>
            <a:p>
              <a:endParaRPr dirty="0"/>
            </a:p>
          </p:txBody>
        </p:sp>
      </p:grpSp>
      <p:sp>
        <p:nvSpPr>
          <p:cNvPr id="10" name="object 10"/>
          <p:cNvSpPr txBox="1">
            <a:spLocks noGrp="1"/>
          </p:cNvSpPr>
          <p:nvPr>
            <p:ph type="title"/>
          </p:nvPr>
        </p:nvSpPr>
        <p:spPr>
          <a:xfrm>
            <a:off x="281780" y="703578"/>
            <a:ext cx="9737090" cy="635000"/>
          </a:xfrm>
          <a:prstGeom prst="rect">
            <a:avLst/>
          </a:prstGeom>
        </p:spPr>
        <p:txBody>
          <a:bodyPr vert="horz" wrap="square" lIns="0" tIns="12700" rIns="0" bIns="0" rtlCol="0">
            <a:spAutoFit/>
          </a:bodyPr>
          <a:lstStyle/>
          <a:p>
            <a:pPr marL="12700">
              <a:lnSpc>
                <a:spcPct val="100000"/>
              </a:lnSpc>
              <a:spcBef>
                <a:spcPts val="100"/>
              </a:spcBef>
            </a:pPr>
            <a:endParaRPr sz="4000" dirty="0">
              <a:latin typeface="Times New Roman"/>
              <a:cs typeface="Times New Roman"/>
            </a:endParaRPr>
          </a:p>
        </p:txBody>
      </p:sp>
      <p:grpSp>
        <p:nvGrpSpPr>
          <p:cNvPr id="11" name="object 11"/>
          <p:cNvGrpSpPr/>
          <p:nvPr/>
        </p:nvGrpSpPr>
        <p:grpSpPr>
          <a:xfrm>
            <a:off x="0" y="4205331"/>
            <a:ext cx="3702050" cy="756285"/>
            <a:chOff x="0" y="4205331"/>
            <a:chExt cx="3702050" cy="756285"/>
          </a:xfrm>
        </p:grpSpPr>
        <p:sp>
          <p:nvSpPr>
            <p:cNvPr id="12" name="object 12"/>
            <p:cNvSpPr/>
            <p:nvPr/>
          </p:nvSpPr>
          <p:spPr>
            <a:xfrm>
              <a:off x="0" y="4205331"/>
              <a:ext cx="3701923" cy="756208"/>
            </a:xfrm>
            <a:prstGeom prst="rect">
              <a:avLst/>
            </a:prstGeom>
            <a:blipFill>
              <a:blip r:embed="rId4" cstate="print"/>
              <a:stretch>
                <a:fillRect/>
              </a:stretch>
            </a:blipFill>
          </p:spPr>
          <p:txBody>
            <a:bodyPr wrap="square" lIns="0" tIns="0" rIns="0" bIns="0" rtlCol="0"/>
            <a:lstStyle/>
            <a:p>
              <a:endParaRPr dirty="0"/>
            </a:p>
          </p:txBody>
        </p:sp>
        <p:sp>
          <p:nvSpPr>
            <p:cNvPr id="13" name="object 13"/>
            <p:cNvSpPr/>
            <p:nvPr/>
          </p:nvSpPr>
          <p:spPr>
            <a:xfrm>
              <a:off x="0" y="4221841"/>
              <a:ext cx="3657600" cy="667385"/>
            </a:xfrm>
            <a:custGeom>
              <a:avLst/>
              <a:gdLst/>
              <a:ahLst/>
              <a:cxnLst/>
              <a:rect l="l" t="t" r="r" b="b"/>
              <a:pathLst>
                <a:path w="3657600" h="667385">
                  <a:moveTo>
                    <a:pt x="3657467" y="667298"/>
                  </a:moveTo>
                  <a:lnTo>
                    <a:pt x="0" y="667298"/>
                  </a:lnTo>
                  <a:lnTo>
                    <a:pt x="0" y="0"/>
                  </a:lnTo>
                  <a:lnTo>
                    <a:pt x="3657467" y="0"/>
                  </a:lnTo>
                  <a:lnTo>
                    <a:pt x="3657467" y="667298"/>
                  </a:lnTo>
                  <a:close/>
                </a:path>
              </a:pathLst>
            </a:custGeom>
            <a:solidFill>
              <a:srgbClr val="C45911"/>
            </a:solidFill>
          </p:spPr>
          <p:txBody>
            <a:bodyPr wrap="square" lIns="0" tIns="0" rIns="0" bIns="0" rtlCol="0"/>
            <a:lstStyle/>
            <a:p>
              <a:endParaRPr dirty="0"/>
            </a:p>
          </p:txBody>
        </p:sp>
      </p:grpSp>
      <p:sp>
        <p:nvSpPr>
          <p:cNvPr id="14" name="object 14"/>
          <p:cNvSpPr txBox="1"/>
          <p:nvPr/>
        </p:nvSpPr>
        <p:spPr>
          <a:xfrm>
            <a:off x="424655" y="4190855"/>
            <a:ext cx="2868222" cy="574040"/>
          </a:xfrm>
          <a:prstGeom prst="rect">
            <a:avLst/>
          </a:prstGeom>
        </p:spPr>
        <p:txBody>
          <a:bodyPr vert="horz" wrap="square" lIns="0" tIns="12700" rIns="0" bIns="0" rtlCol="0">
            <a:spAutoFit/>
          </a:bodyPr>
          <a:lstStyle/>
          <a:p>
            <a:pPr marL="12700">
              <a:lnSpc>
                <a:spcPct val="100000"/>
              </a:lnSpc>
              <a:spcBef>
                <a:spcPts val="100"/>
              </a:spcBef>
            </a:pPr>
            <a:r>
              <a:rPr sz="3600" spc="-20" dirty="0">
                <a:solidFill>
                  <a:srgbClr val="FFFFFF"/>
                </a:solidFill>
                <a:latin typeface="Carlito"/>
                <a:cs typeface="Carlito"/>
              </a:rPr>
              <a:t>Presented</a:t>
            </a:r>
            <a:r>
              <a:rPr sz="3600" spc="-70" dirty="0">
                <a:solidFill>
                  <a:srgbClr val="FFFFFF"/>
                </a:solidFill>
                <a:latin typeface="Carlito"/>
                <a:cs typeface="Carlito"/>
              </a:rPr>
              <a:t> </a:t>
            </a:r>
            <a:r>
              <a:rPr sz="3600" spc="-10" dirty="0">
                <a:solidFill>
                  <a:srgbClr val="FFFFFF"/>
                </a:solidFill>
                <a:latin typeface="Carlito"/>
                <a:cs typeface="Carlito"/>
              </a:rPr>
              <a:t>by</a:t>
            </a:r>
            <a:endParaRPr sz="3600" dirty="0">
              <a:latin typeface="Carlito"/>
              <a:cs typeface="Carlito"/>
            </a:endParaRPr>
          </a:p>
        </p:txBody>
      </p:sp>
      <p:grpSp>
        <p:nvGrpSpPr>
          <p:cNvPr id="15" name="object 15"/>
          <p:cNvGrpSpPr/>
          <p:nvPr/>
        </p:nvGrpSpPr>
        <p:grpSpPr>
          <a:xfrm>
            <a:off x="3279068" y="4205331"/>
            <a:ext cx="880110" cy="756285"/>
            <a:chOff x="3279068" y="4205331"/>
            <a:chExt cx="880110" cy="756285"/>
          </a:xfrm>
        </p:grpSpPr>
        <p:sp>
          <p:nvSpPr>
            <p:cNvPr id="16" name="object 16"/>
            <p:cNvSpPr/>
            <p:nvPr/>
          </p:nvSpPr>
          <p:spPr>
            <a:xfrm>
              <a:off x="3279068" y="4205331"/>
              <a:ext cx="879773" cy="756208"/>
            </a:xfrm>
            <a:prstGeom prst="rect">
              <a:avLst/>
            </a:prstGeom>
            <a:blipFill>
              <a:blip r:embed="rId5" cstate="print"/>
              <a:stretch>
                <a:fillRect/>
              </a:stretch>
            </a:blipFill>
          </p:spPr>
          <p:txBody>
            <a:bodyPr wrap="square" lIns="0" tIns="0" rIns="0" bIns="0" rtlCol="0"/>
            <a:lstStyle/>
            <a:p>
              <a:endParaRPr dirty="0"/>
            </a:p>
          </p:txBody>
        </p:sp>
        <p:sp>
          <p:nvSpPr>
            <p:cNvPr id="17" name="object 17"/>
            <p:cNvSpPr/>
            <p:nvPr/>
          </p:nvSpPr>
          <p:spPr>
            <a:xfrm>
              <a:off x="3323518" y="4221841"/>
              <a:ext cx="791210" cy="667385"/>
            </a:xfrm>
            <a:custGeom>
              <a:avLst/>
              <a:gdLst/>
              <a:ahLst/>
              <a:cxnLst/>
              <a:rect l="l" t="t" r="r" b="b"/>
              <a:pathLst>
                <a:path w="791210" h="667385">
                  <a:moveTo>
                    <a:pt x="395424" y="667298"/>
                  </a:moveTo>
                  <a:lnTo>
                    <a:pt x="315749" y="660523"/>
                  </a:lnTo>
                  <a:lnTo>
                    <a:pt x="241524" y="641073"/>
                  </a:lnTo>
                  <a:lnTo>
                    <a:pt x="174349" y="610323"/>
                  </a:lnTo>
                  <a:lnTo>
                    <a:pt x="115824" y="569573"/>
                  </a:lnTo>
                  <a:lnTo>
                    <a:pt x="67549" y="520198"/>
                  </a:lnTo>
                  <a:lnTo>
                    <a:pt x="31074" y="463524"/>
                  </a:lnTo>
                  <a:lnTo>
                    <a:pt x="8049" y="400874"/>
                  </a:lnTo>
                  <a:lnTo>
                    <a:pt x="0" y="333624"/>
                  </a:lnTo>
                  <a:lnTo>
                    <a:pt x="8049" y="266399"/>
                  </a:lnTo>
                  <a:lnTo>
                    <a:pt x="31074" y="203774"/>
                  </a:lnTo>
                  <a:lnTo>
                    <a:pt x="67549" y="147099"/>
                  </a:lnTo>
                  <a:lnTo>
                    <a:pt x="115824" y="97724"/>
                  </a:lnTo>
                  <a:lnTo>
                    <a:pt x="174349" y="56974"/>
                  </a:lnTo>
                  <a:lnTo>
                    <a:pt x="241524" y="26224"/>
                  </a:lnTo>
                  <a:lnTo>
                    <a:pt x="315749" y="6774"/>
                  </a:lnTo>
                  <a:lnTo>
                    <a:pt x="395424" y="0"/>
                  </a:lnTo>
                  <a:lnTo>
                    <a:pt x="475124" y="6774"/>
                  </a:lnTo>
                  <a:lnTo>
                    <a:pt x="549348" y="26224"/>
                  </a:lnTo>
                  <a:lnTo>
                    <a:pt x="616523" y="56974"/>
                  </a:lnTo>
                  <a:lnTo>
                    <a:pt x="675048" y="97724"/>
                  </a:lnTo>
                  <a:lnTo>
                    <a:pt x="723348" y="147099"/>
                  </a:lnTo>
                  <a:lnTo>
                    <a:pt x="759798" y="203774"/>
                  </a:lnTo>
                  <a:lnTo>
                    <a:pt x="782848" y="266399"/>
                  </a:lnTo>
                  <a:lnTo>
                    <a:pt x="790873" y="333624"/>
                  </a:lnTo>
                  <a:lnTo>
                    <a:pt x="782848" y="400874"/>
                  </a:lnTo>
                  <a:lnTo>
                    <a:pt x="759798" y="463524"/>
                  </a:lnTo>
                  <a:lnTo>
                    <a:pt x="723348" y="520198"/>
                  </a:lnTo>
                  <a:lnTo>
                    <a:pt x="675048" y="569573"/>
                  </a:lnTo>
                  <a:lnTo>
                    <a:pt x="616523" y="610323"/>
                  </a:lnTo>
                  <a:lnTo>
                    <a:pt x="549348" y="641073"/>
                  </a:lnTo>
                  <a:lnTo>
                    <a:pt x="475124" y="660523"/>
                  </a:lnTo>
                  <a:lnTo>
                    <a:pt x="395424" y="667298"/>
                  </a:lnTo>
                  <a:close/>
                </a:path>
              </a:pathLst>
            </a:custGeom>
            <a:solidFill>
              <a:srgbClr val="C45911"/>
            </a:solidFill>
          </p:spPr>
          <p:txBody>
            <a:bodyPr wrap="square" lIns="0" tIns="0" rIns="0" bIns="0" rtlCol="0"/>
            <a:lstStyle/>
            <a:p>
              <a:endParaRPr dirty="0"/>
            </a:p>
          </p:txBody>
        </p:sp>
      </p:grpSp>
      <p:sp>
        <p:nvSpPr>
          <p:cNvPr id="21" name="object 21"/>
          <p:cNvSpPr txBox="1"/>
          <p:nvPr/>
        </p:nvSpPr>
        <p:spPr>
          <a:xfrm>
            <a:off x="15961930" y="4214781"/>
            <a:ext cx="2224469" cy="574040"/>
          </a:xfrm>
          <a:prstGeom prst="rect">
            <a:avLst/>
          </a:prstGeom>
        </p:spPr>
        <p:txBody>
          <a:bodyPr vert="horz" wrap="square" lIns="0" tIns="12700" rIns="0" bIns="0" rtlCol="0">
            <a:spAutoFit/>
          </a:bodyPr>
          <a:lstStyle/>
          <a:p>
            <a:pPr marL="12700">
              <a:lnSpc>
                <a:spcPct val="100000"/>
              </a:lnSpc>
              <a:spcBef>
                <a:spcPts val="100"/>
              </a:spcBef>
            </a:pPr>
            <a:endParaRPr sz="3600" dirty="0">
              <a:latin typeface="Carlito"/>
              <a:cs typeface="Carlito"/>
            </a:endParaRPr>
          </a:p>
        </p:txBody>
      </p:sp>
      <p:sp>
        <p:nvSpPr>
          <p:cNvPr id="25" name="object 25"/>
          <p:cNvSpPr txBox="1"/>
          <p:nvPr/>
        </p:nvSpPr>
        <p:spPr>
          <a:xfrm>
            <a:off x="390601" y="5269088"/>
            <a:ext cx="4003599" cy="443711"/>
          </a:xfrm>
          <a:prstGeom prst="rect">
            <a:avLst/>
          </a:prstGeom>
        </p:spPr>
        <p:txBody>
          <a:bodyPr vert="horz" wrap="square" lIns="0" tIns="12700" rIns="0" bIns="0" rtlCol="0">
            <a:spAutoFit/>
          </a:bodyPr>
          <a:lstStyle/>
          <a:p>
            <a:pPr marL="12700" marR="5080" algn="just">
              <a:lnSpc>
                <a:spcPct val="100000"/>
              </a:lnSpc>
              <a:spcBef>
                <a:spcPts val="100"/>
              </a:spcBef>
            </a:pPr>
            <a:r>
              <a:rPr lang="en-IN" sz="2800" dirty="0" err="1" smtClean="0">
                <a:latin typeface="Carlito"/>
                <a:cs typeface="Carlito"/>
              </a:rPr>
              <a:t>Aniket</a:t>
            </a:r>
            <a:r>
              <a:rPr lang="en-IN" sz="2800" dirty="0" smtClean="0">
                <a:latin typeface="Carlito"/>
                <a:cs typeface="Carlito"/>
              </a:rPr>
              <a:t> </a:t>
            </a:r>
            <a:r>
              <a:rPr lang="en-IN" sz="2800" dirty="0" smtClean="0">
                <a:latin typeface="Carlito"/>
                <a:cs typeface="Carlito"/>
              </a:rPr>
              <a:t>Jain</a:t>
            </a:r>
            <a:r>
              <a:rPr lang="en-IN" sz="2800" dirty="0" smtClean="0">
                <a:latin typeface="Carlito"/>
                <a:cs typeface="Carlito"/>
              </a:rPr>
              <a:t> </a:t>
            </a:r>
            <a:endParaRPr lang="en-IN" sz="2800" dirty="0" smtClean="0">
              <a:latin typeface="Carlito"/>
              <a:cs typeface="Carlito"/>
            </a:endParaRPr>
          </a:p>
        </p:txBody>
      </p:sp>
      <p:grpSp>
        <p:nvGrpSpPr>
          <p:cNvPr id="28" name="object 28"/>
          <p:cNvGrpSpPr/>
          <p:nvPr/>
        </p:nvGrpSpPr>
        <p:grpSpPr>
          <a:xfrm>
            <a:off x="0" y="9552040"/>
            <a:ext cx="18999200" cy="1141730"/>
            <a:chOff x="0" y="9552040"/>
            <a:chExt cx="18999200" cy="1141730"/>
          </a:xfrm>
        </p:grpSpPr>
        <p:sp>
          <p:nvSpPr>
            <p:cNvPr id="29" name="object 29"/>
            <p:cNvSpPr/>
            <p:nvPr/>
          </p:nvSpPr>
          <p:spPr>
            <a:xfrm>
              <a:off x="0" y="9552040"/>
              <a:ext cx="15128406" cy="1141337"/>
            </a:xfrm>
            <a:prstGeom prst="rect">
              <a:avLst/>
            </a:prstGeom>
            <a:blipFill>
              <a:blip r:embed="rId6" cstate="print"/>
              <a:stretch>
                <a:fillRect/>
              </a:stretch>
            </a:blipFill>
          </p:spPr>
          <p:txBody>
            <a:bodyPr wrap="square" lIns="0" tIns="0" rIns="0" bIns="0" rtlCol="0"/>
            <a:lstStyle/>
            <a:p>
              <a:endParaRPr dirty="0"/>
            </a:p>
          </p:txBody>
        </p:sp>
        <p:sp>
          <p:nvSpPr>
            <p:cNvPr id="30" name="object 30"/>
            <p:cNvSpPr/>
            <p:nvPr/>
          </p:nvSpPr>
          <p:spPr>
            <a:xfrm>
              <a:off x="16236" y="9568555"/>
              <a:ext cx="15067915" cy="1111885"/>
            </a:xfrm>
            <a:custGeom>
              <a:avLst/>
              <a:gdLst/>
              <a:ahLst/>
              <a:cxnLst/>
              <a:rect l="l" t="t" r="r" b="b"/>
              <a:pathLst>
                <a:path w="15067915" h="1111884">
                  <a:moveTo>
                    <a:pt x="15067732" y="1111322"/>
                  </a:moveTo>
                  <a:lnTo>
                    <a:pt x="0" y="1111322"/>
                  </a:lnTo>
                  <a:lnTo>
                    <a:pt x="0" y="0"/>
                  </a:lnTo>
                  <a:lnTo>
                    <a:pt x="15067732" y="0"/>
                  </a:lnTo>
                  <a:lnTo>
                    <a:pt x="15067732" y="1111322"/>
                  </a:lnTo>
                  <a:close/>
                </a:path>
              </a:pathLst>
            </a:custGeom>
            <a:solidFill>
              <a:srgbClr val="FFF2CC"/>
            </a:solidFill>
          </p:spPr>
          <p:txBody>
            <a:bodyPr wrap="square" lIns="0" tIns="0" rIns="0" bIns="0" rtlCol="0"/>
            <a:lstStyle/>
            <a:p>
              <a:endParaRPr dirty="0"/>
            </a:p>
          </p:txBody>
        </p:sp>
        <p:sp>
          <p:nvSpPr>
            <p:cNvPr id="31" name="object 31"/>
            <p:cNvSpPr/>
            <p:nvPr/>
          </p:nvSpPr>
          <p:spPr>
            <a:xfrm>
              <a:off x="17858914" y="9552040"/>
              <a:ext cx="1140285" cy="1141337"/>
            </a:xfrm>
            <a:prstGeom prst="rect">
              <a:avLst/>
            </a:prstGeom>
            <a:blipFill>
              <a:blip r:embed="rId7" cstate="print"/>
              <a:stretch>
                <a:fillRect/>
              </a:stretch>
            </a:blipFill>
          </p:spPr>
          <p:txBody>
            <a:bodyPr wrap="square" lIns="0" tIns="0" rIns="0" bIns="0" rtlCol="0"/>
            <a:lstStyle/>
            <a:p>
              <a:endParaRPr dirty="0"/>
            </a:p>
          </p:txBody>
        </p:sp>
        <p:sp>
          <p:nvSpPr>
            <p:cNvPr id="32" name="object 32"/>
            <p:cNvSpPr/>
            <p:nvPr/>
          </p:nvSpPr>
          <p:spPr>
            <a:xfrm>
              <a:off x="17903364" y="9568556"/>
              <a:ext cx="1096010" cy="1111885"/>
            </a:xfrm>
            <a:custGeom>
              <a:avLst/>
              <a:gdLst/>
              <a:ahLst/>
              <a:cxnLst/>
              <a:rect l="l" t="t" r="r" b="b"/>
              <a:pathLst>
                <a:path w="1096009" h="1111884">
                  <a:moveTo>
                    <a:pt x="0" y="0"/>
                  </a:moveTo>
                  <a:lnTo>
                    <a:pt x="0" y="1111322"/>
                  </a:lnTo>
                  <a:lnTo>
                    <a:pt x="1095835" y="1111322"/>
                  </a:lnTo>
                  <a:lnTo>
                    <a:pt x="1095835" y="0"/>
                  </a:lnTo>
                  <a:lnTo>
                    <a:pt x="0" y="0"/>
                  </a:lnTo>
                  <a:close/>
                </a:path>
              </a:pathLst>
            </a:custGeom>
            <a:solidFill>
              <a:srgbClr val="FF8200"/>
            </a:solidFill>
          </p:spPr>
          <p:txBody>
            <a:bodyPr wrap="square" lIns="0" tIns="0" rIns="0" bIns="0" rtlCol="0"/>
            <a:lstStyle/>
            <a:p>
              <a:endParaRPr dirty="0"/>
            </a:p>
          </p:txBody>
        </p:sp>
        <p:sp>
          <p:nvSpPr>
            <p:cNvPr id="33" name="object 33"/>
            <p:cNvSpPr/>
            <p:nvPr/>
          </p:nvSpPr>
          <p:spPr>
            <a:xfrm>
              <a:off x="15039519" y="9552040"/>
              <a:ext cx="2907919" cy="1141337"/>
            </a:xfrm>
            <a:prstGeom prst="rect">
              <a:avLst/>
            </a:prstGeom>
            <a:blipFill>
              <a:blip r:embed="rId8" cstate="print"/>
              <a:stretch>
                <a:fillRect/>
              </a:stretch>
            </a:blipFill>
          </p:spPr>
          <p:txBody>
            <a:bodyPr wrap="square" lIns="0" tIns="0" rIns="0" bIns="0" rtlCol="0"/>
            <a:lstStyle/>
            <a:p>
              <a:endParaRPr dirty="0"/>
            </a:p>
          </p:txBody>
        </p:sp>
        <p:sp>
          <p:nvSpPr>
            <p:cNvPr id="34" name="object 34"/>
            <p:cNvSpPr/>
            <p:nvPr/>
          </p:nvSpPr>
          <p:spPr>
            <a:xfrm>
              <a:off x="15083969" y="9568555"/>
              <a:ext cx="2819400" cy="1111885"/>
            </a:xfrm>
            <a:custGeom>
              <a:avLst/>
              <a:gdLst/>
              <a:ahLst/>
              <a:cxnLst/>
              <a:rect l="l" t="t" r="r" b="b"/>
              <a:pathLst>
                <a:path w="2819400" h="1111884">
                  <a:moveTo>
                    <a:pt x="2819019" y="1111322"/>
                  </a:moveTo>
                  <a:lnTo>
                    <a:pt x="0" y="1111322"/>
                  </a:lnTo>
                  <a:lnTo>
                    <a:pt x="0" y="0"/>
                  </a:lnTo>
                  <a:lnTo>
                    <a:pt x="2819019" y="0"/>
                  </a:lnTo>
                  <a:lnTo>
                    <a:pt x="2819019" y="1111322"/>
                  </a:lnTo>
                  <a:close/>
                </a:path>
              </a:pathLst>
            </a:custGeom>
            <a:solidFill>
              <a:srgbClr val="FDE499"/>
            </a:solidFill>
          </p:spPr>
          <p:txBody>
            <a:bodyPr wrap="square" lIns="0" tIns="0" rIns="0" bIns="0" rtlCol="0"/>
            <a:lstStyle/>
            <a:p>
              <a:endParaRPr dirty="0"/>
            </a:p>
          </p:txBody>
        </p:sp>
      </p:grpSp>
      <p:sp>
        <p:nvSpPr>
          <p:cNvPr id="35" name="object 35"/>
          <p:cNvSpPr txBox="1"/>
          <p:nvPr/>
        </p:nvSpPr>
        <p:spPr>
          <a:xfrm>
            <a:off x="15559881" y="9940111"/>
            <a:ext cx="1506855" cy="452120"/>
          </a:xfrm>
          <a:prstGeom prst="rect">
            <a:avLst/>
          </a:prstGeom>
        </p:spPr>
        <p:txBody>
          <a:bodyPr vert="horz" wrap="square" lIns="0" tIns="12700" rIns="0" bIns="0" rtlCol="0">
            <a:spAutoFit/>
          </a:bodyPr>
          <a:lstStyle/>
          <a:p>
            <a:pPr marL="12700">
              <a:lnSpc>
                <a:spcPct val="100000"/>
              </a:lnSpc>
              <a:spcBef>
                <a:spcPts val="100"/>
              </a:spcBef>
            </a:pPr>
            <a:r>
              <a:rPr sz="2800" spc="-5" dirty="0">
                <a:latin typeface="Times New Roman"/>
                <a:cs typeface="Times New Roman"/>
              </a:rPr>
              <a:t>May-2021</a:t>
            </a:r>
            <a:endParaRPr sz="2800" dirty="0">
              <a:latin typeface="Times New Roman"/>
              <a:cs typeface="Times New Roman"/>
            </a:endParaRPr>
          </a:p>
        </p:txBody>
      </p:sp>
      <p:sp>
        <p:nvSpPr>
          <p:cNvPr id="40" name="object 40"/>
          <p:cNvSpPr txBox="1"/>
          <p:nvPr/>
        </p:nvSpPr>
        <p:spPr>
          <a:xfrm>
            <a:off x="738979" y="9776662"/>
            <a:ext cx="10725150" cy="635000"/>
          </a:xfrm>
          <a:prstGeom prst="rect">
            <a:avLst/>
          </a:prstGeom>
        </p:spPr>
        <p:txBody>
          <a:bodyPr vert="horz" wrap="square" lIns="0" tIns="12700" rIns="0" bIns="0" rtlCol="0">
            <a:spAutoFit/>
          </a:bodyPr>
          <a:lstStyle/>
          <a:p>
            <a:pPr marL="12700">
              <a:lnSpc>
                <a:spcPct val="100000"/>
              </a:lnSpc>
              <a:spcBef>
                <a:spcPts val="100"/>
              </a:spcBef>
              <a:tabLst>
                <a:tab pos="7244715" algn="l"/>
              </a:tabLst>
            </a:pPr>
            <a:r>
              <a:rPr sz="4000" spc="-5" dirty="0">
                <a:latin typeface="Times New Roman"/>
                <a:cs typeface="Times New Roman"/>
              </a:rPr>
              <a:t>DE</a:t>
            </a:r>
            <a:r>
              <a:rPr sz="4000" spc="-365" dirty="0">
                <a:latin typeface="Times New Roman"/>
                <a:cs typeface="Times New Roman"/>
              </a:rPr>
              <a:t>P</a:t>
            </a:r>
            <a:r>
              <a:rPr sz="4000" spc="-5" dirty="0">
                <a:latin typeface="Times New Roman"/>
                <a:cs typeface="Times New Roman"/>
              </a:rPr>
              <a:t>A</a:t>
            </a:r>
            <a:r>
              <a:rPr sz="4000" spc="-245" dirty="0">
                <a:latin typeface="Times New Roman"/>
                <a:cs typeface="Times New Roman"/>
              </a:rPr>
              <a:t>R</a:t>
            </a:r>
            <a:r>
              <a:rPr sz="4000" spc="-5" dirty="0">
                <a:latin typeface="Times New Roman"/>
                <a:cs typeface="Times New Roman"/>
              </a:rPr>
              <a:t>TMEN</a:t>
            </a:r>
            <a:r>
              <a:rPr sz="4000" dirty="0">
                <a:latin typeface="Times New Roman"/>
                <a:cs typeface="Times New Roman"/>
              </a:rPr>
              <a:t>T</a:t>
            </a:r>
            <a:r>
              <a:rPr sz="4000" spc="-80" dirty="0">
                <a:latin typeface="Times New Roman"/>
                <a:cs typeface="Times New Roman"/>
              </a:rPr>
              <a:t> </a:t>
            </a:r>
            <a:r>
              <a:rPr sz="4000" spc="-5" dirty="0">
                <a:latin typeface="Times New Roman"/>
                <a:cs typeface="Times New Roman"/>
              </a:rPr>
              <a:t>O</a:t>
            </a:r>
            <a:r>
              <a:rPr sz="4000" dirty="0">
                <a:latin typeface="Times New Roman"/>
                <a:cs typeface="Times New Roman"/>
              </a:rPr>
              <a:t>F</a:t>
            </a:r>
            <a:r>
              <a:rPr sz="4000" spc="-5" dirty="0">
                <a:latin typeface="Times New Roman"/>
                <a:cs typeface="Times New Roman"/>
              </a:rPr>
              <a:t> </a:t>
            </a:r>
            <a:r>
              <a:rPr sz="4000" spc="-10" dirty="0">
                <a:latin typeface="Times New Roman"/>
                <a:cs typeface="Times New Roman"/>
              </a:rPr>
              <a:t>COMPUTE</a:t>
            </a:r>
            <a:r>
              <a:rPr sz="4000" dirty="0">
                <a:latin typeface="Times New Roman"/>
                <a:cs typeface="Times New Roman"/>
              </a:rPr>
              <a:t>R	</a:t>
            </a:r>
            <a:r>
              <a:rPr sz="4000" spc="-5" dirty="0">
                <a:latin typeface="Times New Roman"/>
                <a:cs typeface="Times New Roman"/>
              </a:rPr>
              <a:t>TECHNOLOGY</a:t>
            </a:r>
            <a:endParaRPr sz="4000" dirty="0">
              <a:latin typeface="Times New Roman"/>
              <a:cs typeface="Times New Roman"/>
            </a:endParaRPr>
          </a:p>
        </p:txBody>
      </p:sp>
      <p:sp>
        <p:nvSpPr>
          <p:cNvPr id="41" name="object 41"/>
          <p:cNvSpPr txBox="1"/>
          <p:nvPr/>
        </p:nvSpPr>
        <p:spPr>
          <a:xfrm>
            <a:off x="18386438" y="9832673"/>
            <a:ext cx="231775" cy="513080"/>
          </a:xfrm>
          <a:prstGeom prst="rect">
            <a:avLst/>
          </a:prstGeom>
        </p:spPr>
        <p:txBody>
          <a:bodyPr vert="horz" wrap="square" lIns="0" tIns="12700" rIns="0" bIns="0" rtlCol="0">
            <a:spAutoFit/>
          </a:bodyPr>
          <a:lstStyle/>
          <a:p>
            <a:pPr marL="12700">
              <a:lnSpc>
                <a:spcPct val="100000"/>
              </a:lnSpc>
              <a:spcBef>
                <a:spcPts val="100"/>
              </a:spcBef>
            </a:pPr>
            <a:r>
              <a:rPr sz="3200" dirty="0">
                <a:solidFill>
                  <a:srgbClr val="FFFFFF"/>
                </a:solidFill>
                <a:latin typeface="Carlito"/>
                <a:cs typeface="Carlito"/>
              </a:rPr>
              <a:t>1</a:t>
            </a:r>
            <a:endParaRPr sz="3200" dirty="0">
              <a:latin typeface="Carlito"/>
              <a:cs typeface="Carlito"/>
            </a:endParaRPr>
          </a:p>
        </p:txBody>
      </p:sp>
      <p:pic>
        <p:nvPicPr>
          <p:cNvPr id="47" name="Picture 4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918200" y="1471932"/>
            <a:ext cx="7036502" cy="781133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8"/>
            <a:ext cx="14633575" cy="2039620"/>
            <a:chOff x="0" y="758178"/>
            <a:chExt cx="14633575" cy="2039620"/>
          </a:xfrm>
        </p:grpSpPr>
        <p:sp>
          <p:nvSpPr>
            <p:cNvPr id="3" name="object 3"/>
            <p:cNvSpPr/>
            <p:nvPr/>
          </p:nvSpPr>
          <p:spPr>
            <a:xfrm>
              <a:off x="0" y="758178"/>
              <a:ext cx="14633539" cy="2039615"/>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5284778" y="734565"/>
            <a:ext cx="5053022" cy="848360"/>
          </a:xfrm>
          <a:prstGeom prst="rect">
            <a:avLst/>
          </a:prstGeom>
        </p:spPr>
        <p:txBody>
          <a:bodyPr vert="horz" wrap="square" lIns="0" tIns="12700" rIns="0" bIns="0" rtlCol="0">
            <a:spAutoFit/>
          </a:bodyPr>
          <a:lstStyle/>
          <a:p>
            <a:pPr marL="12700">
              <a:lnSpc>
                <a:spcPct val="100000"/>
              </a:lnSpc>
              <a:spcBef>
                <a:spcPts val="100"/>
              </a:spcBef>
            </a:pPr>
            <a:r>
              <a:rPr spc="-5" dirty="0"/>
              <a:t>6.</a:t>
            </a:r>
            <a:r>
              <a:rPr spc="-75" dirty="0"/>
              <a:t> </a:t>
            </a:r>
            <a:r>
              <a:rPr spc="-15" dirty="0"/>
              <a:t>Methodology</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7" y="2077204"/>
            <a:ext cx="11929093" cy="6181179"/>
          </a:xfrm>
          <a:prstGeom prst="rect">
            <a:avLst/>
          </a:prstGeom>
        </p:spPr>
        <p:txBody>
          <a:bodyPr vert="horz" wrap="square" lIns="0" tIns="12700" rIns="0" bIns="0" rtlCol="0">
            <a:spAutoFit/>
          </a:bodyPr>
          <a:lstStyle/>
          <a:p>
            <a:endParaRPr lang="en-US" sz="2800" dirty="0" smtClean="0"/>
          </a:p>
          <a:p>
            <a:r>
              <a:rPr lang="en-IN" sz="2800" dirty="0"/>
              <a:t>Violation happens if any vehicle like car crosses the trucks, dumpers traffic line on highway road. </a:t>
            </a:r>
            <a:r>
              <a:rPr lang="en-US" sz="2800" dirty="0" smtClean="0"/>
              <a:t>The </a:t>
            </a:r>
            <a:r>
              <a:rPr lang="en-US" sz="2800" dirty="0"/>
              <a:t>detected objects have a green bounding box. If any vehicle like car passes the truck line light in red state, violation happens. After detecting violation, the bounding box around the vehicle becomes red</a:t>
            </a:r>
            <a:r>
              <a:rPr lang="en-US" sz="2800" dirty="0" smtClean="0"/>
              <a:t>.</a:t>
            </a:r>
          </a:p>
          <a:p>
            <a:endParaRPr lang="en-IN" sz="2800" dirty="0"/>
          </a:p>
          <a:p>
            <a:endParaRPr lang="en-US" sz="2800" dirty="0" smtClean="0"/>
          </a:p>
          <a:p>
            <a:r>
              <a:rPr lang="en-US" sz="2800" b="1" dirty="0" smtClean="0"/>
              <a:t>GUI</a:t>
            </a:r>
          </a:p>
          <a:p>
            <a:r>
              <a:rPr lang="en-US" sz="2800" dirty="0"/>
              <a:t>The Graphical User Interface (GUI) makes the system interactive for the user to use. User can monitor the traffic footage and get the alert of violation with the detected bounding box of vehicle. User can take further action using the GUI. </a:t>
            </a:r>
            <a:endParaRPr lang="en-US" sz="2800" dirty="0" smtClean="0"/>
          </a:p>
          <a:p>
            <a:endParaRPr lang="en-US" sz="2800" dirty="0"/>
          </a:p>
          <a:p>
            <a:endParaRPr lang="en-IN" sz="2800" dirty="0"/>
          </a:p>
          <a:p>
            <a:pPr marL="780415" marR="5080" indent="-768350">
              <a:lnSpc>
                <a:spcPct val="100000"/>
              </a:lnSpc>
              <a:spcBef>
                <a:spcPts val="100"/>
              </a:spcBef>
              <a:tabLst>
                <a:tab pos="780415" algn="l"/>
                <a:tab pos="8679180" algn="l"/>
              </a:tabLst>
            </a:pPr>
            <a:endParaRPr sz="3600" dirty="0">
              <a:latin typeface="Carlito"/>
              <a:cs typeface="Carlito"/>
            </a:endParaRPr>
          </a:p>
        </p:txBody>
      </p:sp>
      <p:sp>
        <p:nvSpPr>
          <p:cNvPr id="15" name="object 15"/>
          <p:cNvSpPr txBox="1">
            <a:spLocks noGrp="1"/>
          </p:cNvSpPr>
          <p:nvPr>
            <p:ph type="dt" sz="half" idx="6"/>
          </p:nvPr>
        </p:nvSpPr>
        <p:spPr>
          <a:xfrm>
            <a:off x="738979" y="9831977"/>
            <a:ext cx="114276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xfrm>
            <a:off x="18361039" y="9934273"/>
            <a:ext cx="638161" cy="397545"/>
          </a:xfrm>
          <a:prstGeom prst="rect">
            <a:avLst/>
          </a:prstGeom>
        </p:spPr>
        <p:txBody>
          <a:bodyPr vert="horz" wrap="square" lIns="0" tIns="0" rIns="0" bIns="0" rtlCol="0">
            <a:spAutoFit/>
          </a:bodyPr>
          <a:lstStyle/>
          <a:p>
            <a:pPr marL="38100">
              <a:lnSpc>
                <a:spcPts val="3140"/>
              </a:lnSpc>
            </a:pPr>
            <a:fld id="{81D60167-4931-47E6-BA6A-407CBD079E47}" type="slidenum">
              <a:rPr dirty="0"/>
              <a:t>10</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pic>
        <p:nvPicPr>
          <p:cNvPr id="20" name="Picture 19"/>
          <p:cNvPicPr/>
          <p:nvPr/>
        </p:nvPicPr>
        <p:blipFill>
          <a:blip r:embed="rId4" cstate="print">
            <a:extLst>
              <a:ext uri="{28A0092B-C50C-407E-A947-70E740481C1C}">
                <a14:useLocalDpi xmlns:a14="http://schemas.microsoft.com/office/drawing/2010/main" val="0"/>
              </a:ext>
            </a:extLst>
          </a:blip>
          <a:stretch>
            <a:fillRect/>
          </a:stretch>
        </p:blipFill>
        <p:spPr>
          <a:xfrm>
            <a:off x="12700000" y="3441700"/>
            <a:ext cx="6103460" cy="4114800"/>
          </a:xfrm>
          <a:prstGeom prst="rect">
            <a:avLst/>
          </a:prstGeom>
        </p:spPr>
      </p:pic>
    </p:spTree>
    <p:extLst>
      <p:ext uri="{BB962C8B-B14F-4D97-AF65-F5344CB8AC3E}">
        <p14:creationId xmlns:p14="http://schemas.microsoft.com/office/powerpoint/2010/main" val="8750520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98"/>
            <a:ext cx="14633575" cy="2862580"/>
            <a:chOff x="0" y="758198"/>
            <a:chExt cx="14633575" cy="2862580"/>
          </a:xfrm>
        </p:grpSpPr>
        <p:sp>
          <p:nvSpPr>
            <p:cNvPr id="3" name="object 3"/>
            <p:cNvSpPr/>
            <p:nvPr/>
          </p:nvSpPr>
          <p:spPr>
            <a:xfrm>
              <a:off x="0" y="758198"/>
              <a:ext cx="14633539" cy="2862569"/>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3996724" y="734565"/>
            <a:ext cx="8246076" cy="843821"/>
          </a:xfrm>
          <a:prstGeom prst="rect">
            <a:avLst/>
          </a:prstGeom>
        </p:spPr>
        <p:txBody>
          <a:bodyPr vert="horz" wrap="square" lIns="0" tIns="12700" rIns="0" bIns="0" rtlCol="0">
            <a:spAutoFit/>
          </a:bodyPr>
          <a:lstStyle/>
          <a:p>
            <a:pPr marL="12700">
              <a:lnSpc>
                <a:spcPct val="100000"/>
              </a:lnSpc>
              <a:spcBef>
                <a:spcPts val="100"/>
              </a:spcBef>
            </a:pPr>
            <a:r>
              <a:rPr sz="5400" spc="-5" dirty="0">
                <a:solidFill>
                  <a:srgbClr val="FFFFFF"/>
                </a:solidFill>
                <a:latin typeface="Carlito"/>
                <a:cs typeface="Carlito"/>
              </a:rPr>
              <a:t>7. </a:t>
            </a:r>
            <a:r>
              <a:rPr sz="5400" spc="-100" dirty="0">
                <a:solidFill>
                  <a:srgbClr val="FFFFFF"/>
                </a:solidFill>
                <a:latin typeface="Carlito"/>
                <a:cs typeface="Carlito"/>
              </a:rPr>
              <a:t>Tools </a:t>
            </a:r>
            <a:r>
              <a:rPr sz="5400" dirty="0">
                <a:solidFill>
                  <a:srgbClr val="FFFFFF"/>
                </a:solidFill>
                <a:latin typeface="Carlito"/>
                <a:cs typeface="Carlito"/>
              </a:rPr>
              <a:t>and</a:t>
            </a:r>
            <a:r>
              <a:rPr sz="5400" spc="-5" dirty="0">
                <a:solidFill>
                  <a:srgbClr val="FFFFFF"/>
                </a:solidFill>
                <a:latin typeface="Carlito"/>
                <a:cs typeface="Carlito"/>
              </a:rPr>
              <a:t> </a:t>
            </a:r>
            <a:r>
              <a:rPr sz="5400" spc="-10" dirty="0">
                <a:solidFill>
                  <a:srgbClr val="FFFFFF"/>
                </a:solidFill>
                <a:latin typeface="Carlito"/>
                <a:cs typeface="Carlito"/>
              </a:rPr>
              <a:t>technologies</a:t>
            </a:r>
            <a:endParaRPr sz="5400" dirty="0">
              <a:latin typeface="Carlito"/>
              <a:cs typeface="Carlito"/>
            </a:endParaRP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744217" y="2189482"/>
            <a:ext cx="14300803" cy="6889065"/>
          </a:xfrm>
          <a:prstGeom prst="rect">
            <a:avLst/>
          </a:prstGeom>
        </p:spPr>
        <p:txBody>
          <a:bodyPr vert="horz" wrap="square" lIns="0" tIns="12700" rIns="0" bIns="0" rtlCol="0">
            <a:spAutoFit/>
          </a:bodyPr>
          <a:lstStyle/>
          <a:p>
            <a:r>
              <a:rPr lang="en-IN" b="1" dirty="0" smtClean="0"/>
              <a:t> </a:t>
            </a:r>
            <a:r>
              <a:rPr lang="en-IN" sz="2800" b="1" dirty="0"/>
              <a:t>Computer Vision </a:t>
            </a:r>
            <a:endParaRPr lang="en-IN" sz="2800" dirty="0"/>
          </a:p>
          <a:p>
            <a:r>
              <a:rPr lang="en-IN" dirty="0"/>
              <a:t> </a:t>
            </a:r>
            <a:endParaRPr lang="en-IN" sz="2800" dirty="0"/>
          </a:p>
          <a:p>
            <a:r>
              <a:rPr lang="en-US" sz="2800" b="1" dirty="0"/>
              <a:t>OpenCV</a:t>
            </a:r>
            <a:r>
              <a:rPr lang="en-US" sz="2800" dirty="0"/>
              <a:t> </a:t>
            </a:r>
            <a:endParaRPr lang="en-US" sz="2800" dirty="0" smtClean="0"/>
          </a:p>
          <a:p>
            <a:r>
              <a:rPr lang="en-US" sz="2800" dirty="0" smtClean="0"/>
              <a:t>Opencv is </a:t>
            </a:r>
            <a:r>
              <a:rPr lang="en-US" sz="2800" dirty="0"/>
              <a:t>an open source computer vision and machine learning software library which is used in this project for image processing purpose.  </a:t>
            </a:r>
            <a:endParaRPr lang="en-US" sz="2800" dirty="0" smtClean="0"/>
          </a:p>
          <a:p>
            <a:endParaRPr lang="en-US" sz="2800" dirty="0"/>
          </a:p>
          <a:p>
            <a:r>
              <a:rPr lang="en-US" sz="2800" b="1" dirty="0" smtClean="0"/>
              <a:t>Yolo</a:t>
            </a:r>
          </a:p>
          <a:p>
            <a:r>
              <a:rPr lang="en-US" sz="2800" dirty="0" smtClean="0"/>
              <a:t>YOLOv3</a:t>
            </a:r>
            <a:r>
              <a:rPr lang="en-US" sz="2800" dirty="0"/>
              <a:t> (You Only Look Once, Version 3) is a real-time object detection algorithm that identifies specific objects in videos, live feeds, or images.</a:t>
            </a:r>
            <a:r>
              <a:rPr lang="en-US" dirty="0"/>
              <a:t>  </a:t>
            </a:r>
            <a:r>
              <a:rPr lang="en-US" sz="2800" dirty="0" smtClean="0"/>
              <a:t>The </a:t>
            </a:r>
            <a:r>
              <a:rPr lang="en-US" sz="2800" dirty="0"/>
              <a:t>vehicles are detected using YOLOv3 model</a:t>
            </a:r>
            <a:r>
              <a:rPr lang="en-US" sz="2800" dirty="0" smtClean="0"/>
              <a:t>.</a:t>
            </a:r>
          </a:p>
          <a:p>
            <a:endParaRPr lang="en-US" sz="2800" dirty="0"/>
          </a:p>
          <a:p>
            <a:r>
              <a:rPr lang="en-US" sz="2800" b="1" dirty="0" smtClean="0"/>
              <a:t>Tkinter</a:t>
            </a:r>
          </a:p>
          <a:p>
            <a:r>
              <a:rPr lang="en-IN" sz="2800" dirty="0"/>
              <a:t>Tkinter is Python's de-facto standard GUI (Graphical User Interface) package.</a:t>
            </a:r>
          </a:p>
          <a:p>
            <a:endParaRPr lang="en-US" sz="2800" dirty="0" smtClean="0"/>
          </a:p>
          <a:p>
            <a:endParaRPr lang="en-US" sz="2800" dirty="0"/>
          </a:p>
          <a:p>
            <a:endParaRPr lang="en-IN" sz="2800" dirty="0"/>
          </a:p>
          <a:p>
            <a:pPr marL="12700">
              <a:lnSpc>
                <a:spcPct val="100000"/>
              </a:lnSpc>
              <a:spcBef>
                <a:spcPts val="100"/>
              </a:spcBef>
              <a:tabLst>
                <a:tab pos="780415" algn="l"/>
              </a:tabLst>
            </a:pPr>
            <a:endParaRPr sz="3600" dirty="0">
              <a:latin typeface="Carlito"/>
              <a:cs typeface="Carlito"/>
            </a:endParaRPr>
          </a:p>
        </p:txBody>
      </p:sp>
      <p:sp>
        <p:nvSpPr>
          <p:cNvPr id="15" name="object 15"/>
          <p:cNvSpPr txBox="1">
            <a:spLocks noGrp="1"/>
          </p:cNvSpPr>
          <p:nvPr>
            <p:ph type="dt" sz="half" idx="6"/>
          </p:nvPr>
        </p:nvSpPr>
        <p:spPr>
          <a:xfrm>
            <a:off x="738979" y="9831977"/>
            <a:ext cx="102846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xfrm>
            <a:off x="18262600" y="9934273"/>
            <a:ext cx="609600" cy="397545"/>
          </a:xfrm>
          <a:prstGeom prst="rect">
            <a:avLst/>
          </a:prstGeom>
        </p:spPr>
        <p:txBody>
          <a:bodyPr vert="horz" wrap="square" lIns="0" tIns="0" rIns="0" bIns="0" rtlCol="0">
            <a:spAutoFit/>
          </a:bodyPr>
          <a:lstStyle/>
          <a:p>
            <a:pPr marL="38100">
              <a:lnSpc>
                <a:spcPts val="3140"/>
              </a:lnSpc>
            </a:pPr>
            <a:fld id="{81D60167-4931-47E6-BA6A-407CBD079E47}" type="slidenum">
              <a:rPr dirty="0"/>
              <a:t>11</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3"/>
            <a:ext cx="14633575" cy="3685540"/>
            <a:chOff x="0" y="758173"/>
            <a:chExt cx="14633575" cy="3685540"/>
          </a:xfrm>
        </p:grpSpPr>
        <p:sp>
          <p:nvSpPr>
            <p:cNvPr id="3" name="object 3"/>
            <p:cNvSpPr/>
            <p:nvPr/>
          </p:nvSpPr>
          <p:spPr>
            <a:xfrm>
              <a:off x="0" y="758173"/>
              <a:ext cx="14633539" cy="3685542"/>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3586854" y="734565"/>
            <a:ext cx="8751939" cy="848360"/>
          </a:xfrm>
          <a:prstGeom prst="rect">
            <a:avLst/>
          </a:prstGeom>
        </p:spPr>
        <p:txBody>
          <a:bodyPr vert="horz" wrap="square" lIns="0" tIns="12700" rIns="0" bIns="0" rtlCol="0">
            <a:spAutoFit/>
          </a:bodyPr>
          <a:lstStyle/>
          <a:p>
            <a:pPr marL="12700">
              <a:lnSpc>
                <a:spcPct val="100000"/>
              </a:lnSpc>
              <a:spcBef>
                <a:spcPts val="100"/>
              </a:spcBef>
            </a:pPr>
            <a:r>
              <a:rPr spc="-5" dirty="0"/>
              <a:t>8. </a:t>
            </a:r>
            <a:r>
              <a:rPr spc="-85" dirty="0"/>
              <a:t>Testing </a:t>
            </a:r>
            <a:r>
              <a:rPr dirty="0"/>
              <a:t>/</a:t>
            </a:r>
            <a:r>
              <a:rPr spc="5" dirty="0"/>
              <a:t> </a:t>
            </a:r>
            <a:r>
              <a:rPr spc="-20" dirty="0"/>
              <a:t>Experimentation</a:t>
            </a:r>
          </a:p>
        </p:txBody>
      </p:sp>
      <p:sp>
        <p:nvSpPr>
          <p:cNvPr id="12" name="object 12"/>
          <p:cNvSpPr txBox="1"/>
          <p:nvPr/>
        </p:nvSpPr>
        <p:spPr>
          <a:xfrm>
            <a:off x="1075706" y="2077204"/>
            <a:ext cx="13300694" cy="6983963"/>
          </a:xfrm>
          <a:prstGeom prst="rect">
            <a:avLst/>
          </a:prstGeom>
        </p:spPr>
        <p:txBody>
          <a:bodyPr vert="horz" wrap="square" lIns="0" tIns="12700" rIns="0" bIns="0" rtlCol="0">
            <a:spAutoFit/>
          </a:bodyPr>
          <a:lstStyle/>
          <a:p>
            <a:pPr marL="469900" indent="-457200">
              <a:lnSpc>
                <a:spcPct val="100000"/>
              </a:lnSpc>
              <a:spcBef>
                <a:spcPts val="100"/>
              </a:spcBef>
              <a:buFont typeface="Arial" panose="020B0604020202020204" pitchFamily="34" charset="0"/>
              <a:buChar char="•"/>
              <a:tabLst>
                <a:tab pos="780415" algn="l"/>
              </a:tabLst>
            </a:pPr>
            <a:r>
              <a:rPr lang="en-US" sz="2800" dirty="0"/>
              <a:t>Primarily, for the start of the project usage, the administrator needs to open a video footage using ‘Open’ item that can be found under ‘File</a:t>
            </a:r>
            <a:r>
              <a:rPr lang="en-US" sz="2800" dirty="0" smtClean="0"/>
              <a:t>’. </a:t>
            </a:r>
          </a:p>
          <a:p>
            <a:pPr marL="469900" indent="-457200">
              <a:lnSpc>
                <a:spcPct val="100000"/>
              </a:lnSpc>
              <a:spcBef>
                <a:spcPts val="100"/>
              </a:spcBef>
              <a:buFont typeface="Arial" panose="020B0604020202020204" pitchFamily="34" charset="0"/>
              <a:buChar char="•"/>
              <a:tabLst>
                <a:tab pos="780415" algn="l"/>
              </a:tabLst>
            </a:pPr>
            <a:endParaRPr lang="en-US" sz="2800" dirty="0" smtClean="0"/>
          </a:p>
          <a:p>
            <a:pPr marL="469900" indent="-457200">
              <a:lnSpc>
                <a:spcPct val="100000"/>
              </a:lnSpc>
              <a:spcBef>
                <a:spcPts val="100"/>
              </a:spcBef>
              <a:buFont typeface="Arial" panose="020B0604020202020204" pitchFamily="34" charset="0"/>
              <a:buChar char="•"/>
              <a:tabLst>
                <a:tab pos="780415" algn="l"/>
              </a:tabLst>
            </a:pPr>
            <a:r>
              <a:rPr lang="en-US" sz="2800" dirty="0"/>
              <a:t>After opening a video footage from storage, the system will get a preview of the </a:t>
            </a:r>
            <a:r>
              <a:rPr lang="en-US" sz="2800" dirty="0" smtClean="0"/>
              <a:t>footage, it contains </a:t>
            </a:r>
            <a:r>
              <a:rPr lang="en-US" sz="2800" dirty="0"/>
              <a:t>a frame from the given video footage. The preview is used to identify roads and draw a traffic line over the </a:t>
            </a:r>
            <a:r>
              <a:rPr lang="en-US" sz="2800" dirty="0" smtClean="0"/>
              <a:t>road. </a:t>
            </a:r>
            <a:r>
              <a:rPr lang="en-US" sz="2800" dirty="0"/>
              <a:t>we need to select ‘Region of interest’ item from the ‘Analyze’ </a:t>
            </a:r>
            <a:r>
              <a:rPr lang="en-US" sz="2800" dirty="0" smtClean="0"/>
              <a:t>option. </a:t>
            </a:r>
            <a:r>
              <a:rPr lang="en-US" sz="2800" dirty="0"/>
              <a:t>After that administrator will need to select two points to draw a line that specifies traffic </a:t>
            </a:r>
            <a:r>
              <a:rPr lang="en-US" sz="2800" dirty="0" smtClean="0"/>
              <a:t>signal.</a:t>
            </a:r>
          </a:p>
          <a:p>
            <a:pPr marL="469900" indent="-457200">
              <a:lnSpc>
                <a:spcPct val="100000"/>
              </a:lnSpc>
              <a:spcBef>
                <a:spcPts val="100"/>
              </a:spcBef>
              <a:buFont typeface="Arial" panose="020B0604020202020204" pitchFamily="34" charset="0"/>
              <a:buChar char="•"/>
              <a:tabLst>
                <a:tab pos="780415" algn="l"/>
              </a:tabLst>
            </a:pPr>
            <a:endParaRPr lang="en-IN" sz="2800" dirty="0" smtClean="0">
              <a:latin typeface="Carlito"/>
              <a:cs typeface="Carlito"/>
            </a:endParaRPr>
          </a:p>
          <a:p>
            <a:pPr marL="469900" indent="-457200">
              <a:lnSpc>
                <a:spcPct val="100000"/>
              </a:lnSpc>
              <a:spcBef>
                <a:spcPts val="100"/>
              </a:spcBef>
              <a:buFont typeface="Arial" panose="020B0604020202020204" pitchFamily="34" charset="0"/>
              <a:buChar char="•"/>
              <a:tabLst>
                <a:tab pos="780415" algn="l"/>
              </a:tabLst>
            </a:pPr>
            <a:r>
              <a:rPr lang="en-US" sz="2800" dirty="0"/>
              <a:t>Selecting the region of interest will start violation detection </a:t>
            </a:r>
            <a:r>
              <a:rPr lang="en-US" sz="2800" dirty="0" smtClean="0"/>
              <a:t>system. </a:t>
            </a:r>
            <a:r>
              <a:rPr lang="en-US" sz="2800" dirty="0"/>
              <a:t>The violation detection system will start immediately after the line is </a:t>
            </a:r>
            <a:r>
              <a:rPr lang="en-US" sz="2800" dirty="0" smtClean="0"/>
              <a:t>drawn. Then </a:t>
            </a:r>
            <a:r>
              <a:rPr lang="en-US" sz="2800" dirty="0"/>
              <a:t>the system will detect objects and check for violations. The output will be shown frame by frame from the </a:t>
            </a:r>
            <a:r>
              <a:rPr lang="en-US" sz="2800" dirty="0" smtClean="0"/>
              <a:t>GUI.</a:t>
            </a:r>
          </a:p>
          <a:p>
            <a:pPr marL="469900" indent="-457200">
              <a:lnSpc>
                <a:spcPct val="100000"/>
              </a:lnSpc>
              <a:spcBef>
                <a:spcPts val="100"/>
              </a:spcBef>
              <a:buFont typeface="Arial" panose="020B0604020202020204" pitchFamily="34" charset="0"/>
              <a:buChar char="•"/>
              <a:tabLst>
                <a:tab pos="780415" algn="l"/>
              </a:tabLst>
            </a:pPr>
            <a:endParaRPr lang="en-US" sz="2800" dirty="0">
              <a:latin typeface="Carlito"/>
              <a:cs typeface="Carlito"/>
            </a:endParaRPr>
          </a:p>
          <a:p>
            <a:pPr marL="469900" indent="-457200">
              <a:lnSpc>
                <a:spcPct val="100000"/>
              </a:lnSpc>
              <a:spcBef>
                <a:spcPts val="100"/>
              </a:spcBef>
              <a:buFont typeface="Arial" panose="020B0604020202020204" pitchFamily="34" charset="0"/>
              <a:buChar char="•"/>
              <a:tabLst>
                <a:tab pos="780415" algn="l"/>
              </a:tabLst>
            </a:pPr>
            <a:r>
              <a:rPr lang="en-US" sz="2800" dirty="0"/>
              <a:t>The system will show output until the last frame of the footage. In background a ‘output.mp4’ will be generated.</a:t>
            </a:r>
            <a:endParaRPr sz="2800" dirty="0">
              <a:latin typeface="Carlito"/>
              <a:cs typeface="Carlito"/>
            </a:endParaRPr>
          </a:p>
        </p:txBody>
      </p:sp>
      <p:sp>
        <p:nvSpPr>
          <p:cNvPr id="14" name="object 14"/>
          <p:cNvSpPr txBox="1">
            <a:spLocks noGrp="1"/>
          </p:cNvSpPr>
          <p:nvPr>
            <p:ph type="dt" sz="half" idx="6"/>
          </p:nvPr>
        </p:nvSpPr>
        <p:spPr>
          <a:xfrm>
            <a:off x="738979" y="9831977"/>
            <a:ext cx="11599814"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5" name="object 15"/>
          <p:cNvSpPr txBox="1"/>
          <p:nvPr/>
        </p:nvSpPr>
        <p:spPr>
          <a:xfrm>
            <a:off x="18112988" y="9829605"/>
            <a:ext cx="620592" cy="423193"/>
          </a:xfrm>
          <a:prstGeom prst="rect">
            <a:avLst/>
          </a:prstGeom>
        </p:spPr>
        <p:txBody>
          <a:bodyPr vert="horz" wrap="square" lIns="0" tIns="0" rIns="0" bIns="0" rtlCol="0">
            <a:spAutoFit/>
          </a:bodyPr>
          <a:lstStyle/>
          <a:p>
            <a:pPr marL="128905">
              <a:lnSpc>
                <a:spcPts val="3329"/>
              </a:lnSpc>
            </a:pPr>
            <a:fld id="{81D60167-4931-47E6-BA6A-407CBD079E47}" type="slidenum">
              <a:rPr sz="3200" dirty="0">
                <a:solidFill>
                  <a:srgbClr val="FFFFFF"/>
                </a:solidFill>
                <a:latin typeface="Carlito"/>
                <a:cs typeface="Carlito"/>
              </a:rPr>
              <a:t>12</a:t>
            </a:fld>
            <a:endParaRPr sz="3200" dirty="0">
              <a:latin typeface="Carlito"/>
              <a:cs typeface="Carlito"/>
            </a:endParaRPr>
          </a:p>
        </p:txBody>
      </p:sp>
      <p:sp>
        <p:nvSpPr>
          <p:cNvPr id="16" name="object 16"/>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17" name="object 8"/>
          <p:cNvSpPr/>
          <p:nvPr/>
        </p:nvSpPr>
        <p:spPr>
          <a:xfrm>
            <a:off x="14165546" y="77766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pic>
        <p:nvPicPr>
          <p:cNvPr id="18" name="Picture 17"/>
          <p:cNvPicPr/>
          <p:nvPr/>
        </p:nvPicPr>
        <p:blipFill rotWithShape="1">
          <a:blip r:embed="rId3">
            <a:extLst>
              <a:ext uri="{28A0092B-C50C-407E-A947-70E740481C1C}">
                <a14:useLocalDpi xmlns:a14="http://schemas.microsoft.com/office/drawing/2010/main" val="0"/>
              </a:ext>
            </a:extLst>
          </a:blip>
          <a:srcRect l="-1" t="-131" r="34746" b="-1"/>
          <a:stretch/>
        </p:blipFill>
        <p:spPr bwMode="auto">
          <a:xfrm>
            <a:off x="14376400" y="2659614"/>
            <a:ext cx="4379404" cy="6116085"/>
          </a:xfrm>
          <a:prstGeom prst="rect">
            <a:avLst/>
          </a:prstGeom>
          <a:ln>
            <a:noFill/>
          </a:ln>
          <a:extLst>
            <a:ext uri="{53640926-AAD7-44D8-BBD7-CCE9431645EC}">
              <a14:shadowObscured xmlns:a14="http://schemas.microsoft.com/office/drawing/2010/main"/>
            </a:ext>
          </a:extLst>
        </p:spPr>
      </p:pic>
      <p:sp>
        <p:nvSpPr>
          <p:cNvPr id="19" name="Right Arrow 18"/>
          <p:cNvSpPr/>
          <p:nvPr/>
        </p:nvSpPr>
        <p:spPr>
          <a:xfrm rot="10800000">
            <a:off x="18112987" y="2984500"/>
            <a:ext cx="642817" cy="22860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98"/>
            <a:ext cx="14633575" cy="4508500"/>
            <a:chOff x="0" y="758198"/>
            <a:chExt cx="14633575" cy="4508500"/>
          </a:xfrm>
        </p:grpSpPr>
        <p:sp>
          <p:nvSpPr>
            <p:cNvPr id="3" name="object 3"/>
            <p:cNvSpPr/>
            <p:nvPr/>
          </p:nvSpPr>
          <p:spPr>
            <a:xfrm>
              <a:off x="0" y="758198"/>
              <a:ext cx="14633539" cy="4508490"/>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2986448" y="734565"/>
            <a:ext cx="10248771" cy="848360"/>
          </a:xfrm>
          <a:prstGeom prst="rect">
            <a:avLst/>
          </a:prstGeom>
        </p:spPr>
        <p:txBody>
          <a:bodyPr vert="horz" wrap="square" lIns="0" tIns="12700" rIns="0" bIns="0" rtlCol="0">
            <a:spAutoFit/>
          </a:bodyPr>
          <a:lstStyle/>
          <a:p>
            <a:pPr marL="12700">
              <a:lnSpc>
                <a:spcPct val="100000"/>
              </a:lnSpc>
              <a:spcBef>
                <a:spcPts val="100"/>
              </a:spcBef>
            </a:pPr>
            <a:r>
              <a:rPr sz="5400" spc="-5" dirty="0">
                <a:solidFill>
                  <a:srgbClr val="FFFFFF"/>
                </a:solidFill>
                <a:latin typeface="Carlito"/>
                <a:cs typeface="Carlito"/>
              </a:rPr>
              <a:t>9. </a:t>
            </a:r>
            <a:r>
              <a:rPr sz="5400" spc="-35" dirty="0">
                <a:solidFill>
                  <a:srgbClr val="FFFFFF"/>
                </a:solidFill>
                <a:latin typeface="Carlito"/>
                <a:cs typeface="Carlito"/>
              </a:rPr>
              <a:t>Data </a:t>
            </a:r>
            <a:r>
              <a:rPr sz="5400" spc="-10" dirty="0">
                <a:solidFill>
                  <a:srgbClr val="FFFFFF"/>
                </a:solidFill>
                <a:latin typeface="Carlito"/>
                <a:cs typeface="Carlito"/>
              </a:rPr>
              <a:t>collection </a:t>
            </a:r>
            <a:r>
              <a:rPr sz="5400" dirty="0">
                <a:solidFill>
                  <a:srgbClr val="FFFFFF"/>
                </a:solidFill>
                <a:latin typeface="Carlito"/>
                <a:cs typeface="Carlito"/>
              </a:rPr>
              <a:t>/ </a:t>
            </a:r>
            <a:r>
              <a:rPr sz="5400" spc="-35" dirty="0">
                <a:solidFill>
                  <a:srgbClr val="FFFFFF"/>
                </a:solidFill>
                <a:latin typeface="Carlito"/>
                <a:cs typeface="Carlito"/>
              </a:rPr>
              <a:t>Data</a:t>
            </a:r>
            <a:r>
              <a:rPr sz="5400" spc="-25" dirty="0">
                <a:solidFill>
                  <a:srgbClr val="FFFFFF"/>
                </a:solidFill>
                <a:latin typeface="Carlito"/>
                <a:cs typeface="Carlito"/>
              </a:rPr>
              <a:t> </a:t>
            </a:r>
            <a:r>
              <a:rPr sz="5400" spc="-10" dirty="0">
                <a:solidFill>
                  <a:srgbClr val="FFFFFF"/>
                </a:solidFill>
                <a:latin typeface="Carlito"/>
                <a:cs typeface="Carlito"/>
              </a:rPr>
              <a:t>analysis</a:t>
            </a:r>
            <a:endParaRPr sz="5400" dirty="0">
              <a:latin typeface="Carlito"/>
              <a:cs typeface="Carlito"/>
            </a:endParaRPr>
          </a:p>
        </p:txBody>
      </p:sp>
      <p:sp>
        <p:nvSpPr>
          <p:cNvPr id="12" name="object 12"/>
          <p:cNvSpPr txBox="1"/>
          <p:nvPr/>
        </p:nvSpPr>
        <p:spPr>
          <a:xfrm>
            <a:off x="1075706" y="2077204"/>
            <a:ext cx="11167094" cy="1774845"/>
          </a:xfrm>
          <a:prstGeom prst="rect">
            <a:avLst/>
          </a:prstGeom>
        </p:spPr>
        <p:txBody>
          <a:bodyPr vert="horz" wrap="square" lIns="0" tIns="12700" rIns="0" bIns="0" rtlCol="0">
            <a:spAutoFit/>
          </a:bodyPr>
          <a:lstStyle/>
          <a:p>
            <a:pPr marL="12700">
              <a:lnSpc>
                <a:spcPct val="100000"/>
              </a:lnSpc>
              <a:spcBef>
                <a:spcPts val="100"/>
              </a:spcBef>
              <a:tabLst>
                <a:tab pos="780415" algn="l"/>
              </a:tabLst>
            </a:pPr>
            <a:r>
              <a:rPr lang="en-IN" sz="2800" dirty="0" smtClean="0">
                <a:latin typeface="Noto Sans Symbols"/>
                <a:cs typeface="Carlito"/>
              </a:rPr>
              <a:t>Violation traffic data is collected from the software.</a:t>
            </a:r>
          </a:p>
          <a:p>
            <a:pPr marL="12700">
              <a:lnSpc>
                <a:spcPct val="100000"/>
              </a:lnSpc>
              <a:spcBef>
                <a:spcPts val="100"/>
              </a:spcBef>
              <a:tabLst>
                <a:tab pos="780415" algn="l"/>
              </a:tabLst>
            </a:pPr>
            <a:endParaRPr lang="en-IN" sz="2800" dirty="0" smtClean="0">
              <a:latin typeface="Noto Sans Symbols"/>
              <a:cs typeface="Carlito"/>
            </a:endParaRPr>
          </a:p>
          <a:p>
            <a:pPr marL="12700">
              <a:lnSpc>
                <a:spcPct val="100000"/>
              </a:lnSpc>
              <a:spcBef>
                <a:spcPts val="100"/>
              </a:spcBef>
              <a:tabLst>
                <a:tab pos="780415" algn="l"/>
              </a:tabLst>
            </a:pPr>
            <a:r>
              <a:rPr lang="en-US" sz="2800" dirty="0"/>
              <a:t>T</a:t>
            </a:r>
            <a:r>
              <a:rPr lang="en-US" sz="2800" dirty="0" smtClean="0"/>
              <a:t>he </a:t>
            </a:r>
            <a:r>
              <a:rPr lang="en-US" sz="2800" dirty="0"/>
              <a:t>system will detect objects and check for violations. </a:t>
            </a:r>
            <a:r>
              <a:rPr lang="en-US" sz="2800" dirty="0" smtClean="0"/>
              <a:t>The </a:t>
            </a:r>
            <a:r>
              <a:rPr lang="en-US" sz="2800" dirty="0"/>
              <a:t>output will be shown frame by frame from the GUI </a:t>
            </a:r>
            <a:endParaRPr sz="2800" dirty="0">
              <a:latin typeface="Carlito"/>
              <a:cs typeface="Carlito"/>
            </a:endParaRPr>
          </a:p>
        </p:txBody>
      </p:sp>
      <p:sp>
        <p:nvSpPr>
          <p:cNvPr id="14" name="object 14"/>
          <p:cNvSpPr txBox="1">
            <a:spLocks noGrp="1"/>
          </p:cNvSpPr>
          <p:nvPr>
            <p:ph type="dt" sz="half" idx="6"/>
          </p:nvPr>
        </p:nvSpPr>
        <p:spPr>
          <a:xfrm>
            <a:off x="738979" y="9831977"/>
            <a:ext cx="97512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5" name="object 15"/>
          <p:cNvSpPr txBox="1"/>
          <p:nvPr/>
        </p:nvSpPr>
        <p:spPr>
          <a:xfrm>
            <a:off x="18110200" y="9975372"/>
            <a:ext cx="685800" cy="423193"/>
          </a:xfrm>
          <a:prstGeom prst="rect">
            <a:avLst/>
          </a:prstGeom>
        </p:spPr>
        <p:txBody>
          <a:bodyPr vert="horz" wrap="square" lIns="0" tIns="0" rIns="0" bIns="0" rtlCol="0">
            <a:spAutoFit/>
          </a:bodyPr>
          <a:lstStyle/>
          <a:p>
            <a:pPr marL="128905">
              <a:lnSpc>
                <a:spcPts val="3329"/>
              </a:lnSpc>
            </a:pPr>
            <a:fld id="{81D60167-4931-47E6-BA6A-407CBD079E47}" type="slidenum">
              <a:rPr sz="3200" dirty="0">
                <a:solidFill>
                  <a:srgbClr val="FFFFFF"/>
                </a:solidFill>
                <a:latin typeface="Carlito"/>
                <a:cs typeface="Carlito"/>
              </a:rPr>
              <a:t>13</a:t>
            </a:fld>
            <a:endParaRPr sz="3200" dirty="0">
              <a:latin typeface="Carlito"/>
              <a:cs typeface="Carlito"/>
            </a:endParaRPr>
          </a:p>
        </p:txBody>
      </p:sp>
      <p:sp>
        <p:nvSpPr>
          <p:cNvPr id="16" name="object 16"/>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17" name="object 8"/>
          <p:cNvSpPr/>
          <p:nvPr/>
        </p:nvSpPr>
        <p:spPr>
          <a:xfrm>
            <a:off x="14051586"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76200" y="2011979"/>
            <a:ext cx="4600378" cy="72460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98"/>
            <a:ext cx="14633575" cy="5331460"/>
            <a:chOff x="0" y="758198"/>
            <a:chExt cx="14633575" cy="5331460"/>
          </a:xfrm>
        </p:grpSpPr>
        <p:sp>
          <p:nvSpPr>
            <p:cNvPr id="3" name="object 3"/>
            <p:cNvSpPr/>
            <p:nvPr/>
          </p:nvSpPr>
          <p:spPr>
            <a:xfrm>
              <a:off x="0" y="758198"/>
              <a:ext cx="14633539" cy="5331439"/>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4227780" y="734565"/>
            <a:ext cx="7634019" cy="848360"/>
          </a:xfrm>
          <a:prstGeom prst="rect">
            <a:avLst/>
          </a:prstGeom>
        </p:spPr>
        <p:txBody>
          <a:bodyPr vert="horz" wrap="square" lIns="0" tIns="12700" rIns="0" bIns="0" rtlCol="0">
            <a:spAutoFit/>
          </a:bodyPr>
          <a:lstStyle/>
          <a:p>
            <a:pPr marL="12700">
              <a:lnSpc>
                <a:spcPct val="100000"/>
              </a:lnSpc>
              <a:spcBef>
                <a:spcPts val="100"/>
              </a:spcBef>
            </a:pPr>
            <a:r>
              <a:rPr spc="-10" dirty="0"/>
              <a:t>10. Findings </a:t>
            </a:r>
            <a:r>
              <a:rPr dirty="0"/>
              <a:t>and</a:t>
            </a:r>
            <a:r>
              <a:rPr spc="-85" dirty="0"/>
              <a:t> </a:t>
            </a:r>
            <a:r>
              <a:rPr spc="-15" dirty="0"/>
              <a:t>results</a:t>
            </a:r>
          </a:p>
        </p:txBody>
      </p:sp>
      <p:sp>
        <p:nvSpPr>
          <p:cNvPr id="12" name="object 12"/>
          <p:cNvSpPr txBox="1"/>
          <p:nvPr/>
        </p:nvSpPr>
        <p:spPr>
          <a:xfrm>
            <a:off x="1075706" y="2077204"/>
            <a:ext cx="12515850" cy="4437112"/>
          </a:xfrm>
          <a:prstGeom prst="rect">
            <a:avLst/>
          </a:prstGeom>
        </p:spPr>
        <p:txBody>
          <a:bodyPr vert="horz" wrap="square" lIns="0" tIns="12700" rIns="0" bIns="0" rtlCol="0">
            <a:spAutoFit/>
          </a:bodyPr>
          <a:lstStyle/>
          <a:p>
            <a:pPr marL="12700">
              <a:lnSpc>
                <a:spcPct val="100000"/>
              </a:lnSpc>
              <a:spcBef>
                <a:spcPts val="100"/>
              </a:spcBef>
              <a:tabLst>
                <a:tab pos="780415" algn="l"/>
              </a:tabLst>
            </a:pPr>
            <a:r>
              <a:rPr lang="en-IN" sz="2800" dirty="0" smtClean="0">
                <a:cs typeface="Carlito"/>
              </a:rPr>
              <a:t>Hence, by using computer vision technology</a:t>
            </a:r>
          </a:p>
          <a:p>
            <a:pPr marL="469900" indent="-457200">
              <a:lnSpc>
                <a:spcPct val="100000"/>
              </a:lnSpc>
              <a:spcBef>
                <a:spcPts val="100"/>
              </a:spcBef>
              <a:buFont typeface="Arial" panose="020B0604020202020204" pitchFamily="34" charset="0"/>
              <a:buChar char="•"/>
              <a:tabLst>
                <a:tab pos="780415" algn="l"/>
              </a:tabLst>
            </a:pPr>
            <a:endParaRPr lang="en-IN" sz="2800" dirty="0">
              <a:cs typeface="Carlito"/>
            </a:endParaRPr>
          </a:p>
          <a:p>
            <a:pPr marL="469900" indent="-457200">
              <a:lnSpc>
                <a:spcPct val="100000"/>
              </a:lnSpc>
              <a:spcBef>
                <a:spcPts val="100"/>
              </a:spcBef>
              <a:buFont typeface="Arial" panose="020B0604020202020204" pitchFamily="34" charset="0"/>
              <a:buChar char="•"/>
              <a:tabLst>
                <a:tab pos="780415" algn="l"/>
              </a:tabLst>
            </a:pPr>
            <a:r>
              <a:rPr lang="en-IN" sz="2800" dirty="0" smtClean="0">
                <a:cs typeface="Carlito"/>
              </a:rPr>
              <a:t>we find a traffic violation detection from given video.</a:t>
            </a:r>
          </a:p>
          <a:p>
            <a:pPr marL="469900" indent="-457200">
              <a:lnSpc>
                <a:spcPct val="100000"/>
              </a:lnSpc>
              <a:spcBef>
                <a:spcPts val="100"/>
              </a:spcBef>
              <a:buFont typeface="Arial" panose="020B0604020202020204" pitchFamily="34" charset="0"/>
              <a:buChar char="•"/>
              <a:tabLst>
                <a:tab pos="780415" algn="l"/>
              </a:tabLst>
            </a:pPr>
            <a:endParaRPr lang="en-IN" sz="2800" dirty="0">
              <a:cs typeface="Carlito"/>
            </a:endParaRPr>
          </a:p>
          <a:p>
            <a:pPr marL="469900" indent="-457200">
              <a:lnSpc>
                <a:spcPct val="100000"/>
              </a:lnSpc>
              <a:spcBef>
                <a:spcPts val="100"/>
              </a:spcBef>
              <a:buFont typeface="Arial" panose="020B0604020202020204" pitchFamily="34" charset="0"/>
              <a:buChar char="•"/>
              <a:tabLst>
                <a:tab pos="780415" algn="l"/>
              </a:tabLst>
            </a:pPr>
            <a:r>
              <a:rPr lang="en-IN" sz="2800" dirty="0" smtClean="0">
                <a:cs typeface="Carlito"/>
              </a:rPr>
              <a:t>we find vehicle classification.</a:t>
            </a:r>
          </a:p>
          <a:p>
            <a:pPr marL="469900" indent="-457200">
              <a:lnSpc>
                <a:spcPct val="100000"/>
              </a:lnSpc>
              <a:spcBef>
                <a:spcPts val="100"/>
              </a:spcBef>
              <a:buFont typeface="Arial" panose="020B0604020202020204" pitchFamily="34" charset="0"/>
              <a:buChar char="•"/>
              <a:tabLst>
                <a:tab pos="780415" algn="l"/>
              </a:tabLst>
            </a:pPr>
            <a:endParaRPr lang="en-IN" sz="2800" dirty="0">
              <a:cs typeface="Carlito"/>
            </a:endParaRPr>
          </a:p>
          <a:p>
            <a:pPr marL="469900" indent="-457200">
              <a:lnSpc>
                <a:spcPct val="100000"/>
              </a:lnSpc>
              <a:spcBef>
                <a:spcPts val="100"/>
              </a:spcBef>
              <a:buFont typeface="Arial" panose="020B0604020202020204" pitchFamily="34" charset="0"/>
              <a:buChar char="•"/>
              <a:tabLst>
                <a:tab pos="780415" algn="l"/>
              </a:tabLst>
            </a:pPr>
            <a:r>
              <a:rPr lang="en-IN" sz="2800" dirty="0" smtClean="0">
                <a:cs typeface="Carlito"/>
              </a:rPr>
              <a:t>If the truck came in car lane then system will immediately detects violation, and gives fast decision output.</a:t>
            </a:r>
          </a:p>
          <a:p>
            <a:pPr marL="12700">
              <a:lnSpc>
                <a:spcPct val="100000"/>
              </a:lnSpc>
              <a:spcBef>
                <a:spcPts val="100"/>
              </a:spcBef>
              <a:tabLst>
                <a:tab pos="780415" algn="l"/>
              </a:tabLst>
            </a:pPr>
            <a:endParaRPr lang="en-IN" sz="2800" dirty="0">
              <a:cs typeface="Carlito"/>
            </a:endParaRPr>
          </a:p>
          <a:p>
            <a:pPr marL="12700">
              <a:lnSpc>
                <a:spcPct val="100000"/>
              </a:lnSpc>
              <a:spcBef>
                <a:spcPts val="100"/>
              </a:spcBef>
              <a:tabLst>
                <a:tab pos="780415" algn="l"/>
              </a:tabLst>
            </a:pPr>
            <a:endParaRPr sz="2800" dirty="0">
              <a:cs typeface="Carlito"/>
            </a:endParaRPr>
          </a:p>
        </p:txBody>
      </p:sp>
      <p:sp>
        <p:nvSpPr>
          <p:cNvPr id="14" name="object 14"/>
          <p:cNvSpPr txBox="1">
            <a:spLocks noGrp="1"/>
          </p:cNvSpPr>
          <p:nvPr>
            <p:ph type="dt" sz="half" idx="6"/>
          </p:nvPr>
        </p:nvSpPr>
        <p:spPr>
          <a:xfrm>
            <a:off x="738979" y="9831977"/>
            <a:ext cx="101322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5" name="object 15"/>
          <p:cNvSpPr txBox="1"/>
          <p:nvPr/>
        </p:nvSpPr>
        <p:spPr>
          <a:xfrm>
            <a:off x="18155094" y="9858073"/>
            <a:ext cx="564706" cy="397545"/>
          </a:xfrm>
          <a:prstGeom prst="rect">
            <a:avLst/>
          </a:prstGeom>
        </p:spPr>
        <p:txBody>
          <a:bodyPr vert="horz" wrap="square" lIns="0" tIns="0" rIns="0" bIns="0" rtlCol="0">
            <a:spAutoFit/>
          </a:bodyPr>
          <a:lstStyle/>
          <a:p>
            <a:pPr marL="38100">
              <a:lnSpc>
                <a:spcPts val="3140"/>
              </a:lnSpc>
            </a:pPr>
            <a:fld id="{81D60167-4931-47E6-BA6A-407CBD079E47}" type="slidenum">
              <a:rPr sz="3200" dirty="0">
                <a:solidFill>
                  <a:srgbClr val="FFFFFF"/>
                </a:solidFill>
                <a:latin typeface="Carlito"/>
                <a:cs typeface="Carlito"/>
              </a:rPr>
              <a:t>14</a:t>
            </a:fld>
            <a:endParaRPr sz="3200" dirty="0">
              <a:latin typeface="Carlito"/>
              <a:cs typeface="Carlito"/>
            </a:endParaRPr>
          </a:p>
        </p:txBody>
      </p:sp>
      <p:sp>
        <p:nvSpPr>
          <p:cNvPr id="16" name="object 16"/>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17" name="object 8"/>
          <p:cNvSpPr/>
          <p:nvPr/>
        </p:nvSpPr>
        <p:spPr>
          <a:xfrm>
            <a:off x="14159197" y="767324"/>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63899" y="744535"/>
            <a:ext cx="14633575" cy="6154420"/>
            <a:chOff x="0" y="758173"/>
            <a:chExt cx="14633575" cy="6154420"/>
          </a:xfrm>
        </p:grpSpPr>
        <p:sp>
          <p:nvSpPr>
            <p:cNvPr id="3" name="object 3"/>
            <p:cNvSpPr/>
            <p:nvPr/>
          </p:nvSpPr>
          <p:spPr>
            <a:xfrm>
              <a:off x="0" y="758173"/>
              <a:ext cx="14633539" cy="6154412"/>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5277911" y="734565"/>
            <a:ext cx="5212289" cy="848360"/>
          </a:xfrm>
          <a:prstGeom prst="rect">
            <a:avLst/>
          </a:prstGeom>
        </p:spPr>
        <p:txBody>
          <a:bodyPr vert="horz" wrap="square" lIns="0" tIns="12700" rIns="0" bIns="0" rtlCol="0">
            <a:spAutoFit/>
          </a:bodyPr>
          <a:lstStyle/>
          <a:p>
            <a:pPr marL="12700">
              <a:lnSpc>
                <a:spcPct val="100000"/>
              </a:lnSpc>
              <a:spcBef>
                <a:spcPts val="100"/>
              </a:spcBef>
            </a:pPr>
            <a:r>
              <a:rPr sz="5400" spc="-10" dirty="0">
                <a:solidFill>
                  <a:srgbClr val="FFFFFF"/>
                </a:solidFill>
                <a:latin typeface="Carlito"/>
                <a:cs typeface="Carlito"/>
              </a:rPr>
              <a:t>11.</a:t>
            </a:r>
            <a:r>
              <a:rPr sz="5400" spc="-90" dirty="0">
                <a:solidFill>
                  <a:srgbClr val="FFFFFF"/>
                </a:solidFill>
                <a:latin typeface="Carlito"/>
                <a:cs typeface="Carlito"/>
              </a:rPr>
              <a:t> </a:t>
            </a:r>
            <a:r>
              <a:rPr sz="5400" spc="-15" dirty="0">
                <a:solidFill>
                  <a:srgbClr val="FFFFFF"/>
                </a:solidFill>
                <a:latin typeface="Carlito"/>
                <a:cs typeface="Carlito"/>
              </a:rPr>
              <a:t>Applications</a:t>
            </a:r>
            <a:endParaRPr sz="5400" dirty="0">
              <a:latin typeface="Carlito"/>
              <a:cs typeface="Carlito"/>
            </a:endParaRPr>
          </a:p>
        </p:txBody>
      </p:sp>
      <p:sp>
        <p:nvSpPr>
          <p:cNvPr id="12" name="object 12"/>
          <p:cNvSpPr txBox="1"/>
          <p:nvPr/>
        </p:nvSpPr>
        <p:spPr>
          <a:xfrm>
            <a:off x="1075706" y="2077204"/>
            <a:ext cx="12691094" cy="3967753"/>
          </a:xfrm>
          <a:prstGeom prst="rect">
            <a:avLst/>
          </a:prstGeom>
        </p:spPr>
        <p:txBody>
          <a:bodyPr vert="horz" wrap="square" lIns="0" tIns="12700" rIns="0" bIns="0" rtlCol="0">
            <a:spAutoFit/>
          </a:bodyPr>
          <a:lstStyle/>
          <a:p>
            <a:pPr marL="469900" indent="-457200">
              <a:lnSpc>
                <a:spcPct val="100000"/>
              </a:lnSpc>
              <a:spcBef>
                <a:spcPts val="100"/>
              </a:spcBef>
              <a:buFont typeface="Arial" panose="020B0604020202020204" pitchFamily="34" charset="0"/>
              <a:buChar char="•"/>
              <a:tabLst>
                <a:tab pos="780415" algn="l"/>
              </a:tabLst>
            </a:pPr>
            <a:r>
              <a:rPr lang="en-IN" sz="2800" dirty="0" smtClean="0">
                <a:latin typeface="Noto Sans Symbols"/>
                <a:cs typeface="Carlito"/>
              </a:rPr>
              <a:t>This system can be implemented in 4-way ,6-way highways, where violation is quite difficult for road traffic police.</a:t>
            </a:r>
          </a:p>
          <a:p>
            <a:pPr marL="469900" indent="-457200">
              <a:lnSpc>
                <a:spcPct val="100000"/>
              </a:lnSpc>
              <a:spcBef>
                <a:spcPts val="100"/>
              </a:spcBef>
              <a:buFont typeface="Arial" panose="020B0604020202020204" pitchFamily="34" charset="0"/>
              <a:buChar char="•"/>
              <a:tabLst>
                <a:tab pos="780415" algn="l"/>
              </a:tabLst>
            </a:pPr>
            <a:endParaRPr lang="en-IN" sz="2800" dirty="0">
              <a:latin typeface="Noto Sans Symbols"/>
              <a:cs typeface="Carlito"/>
            </a:endParaRPr>
          </a:p>
          <a:p>
            <a:pPr marL="469900" indent="-457200">
              <a:lnSpc>
                <a:spcPct val="100000"/>
              </a:lnSpc>
              <a:spcBef>
                <a:spcPts val="100"/>
              </a:spcBef>
              <a:buFont typeface="Arial" panose="020B0604020202020204" pitchFamily="34" charset="0"/>
              <a:buChar char="•"/>
              <a:tabLst>
                <a:tab pos="780415" algn="l"/>
              </a:tabLst>
            </a:pPr>
            <a:r>
              <a:rPr lang="en-IN" sz="2800" dirty="0" smtClean="0">
                <a:latin typeface="Noto Sans Symbols"/>
                <a:cs typeface="Carlito"/>
              </a:rPr>
              <a:t>It can be implemented in crowd traffic areas for restriction of truck ,where trucks are not allowed in absence of police.</a:t>
            </a:r>
          </a:p>
          <a:p>
            <a:pPr marL="469900" indent="-457200">
              <a:lnSpc>
                <a:spcPct val="100000"/>
              </a:lnSpc>
              <a:spcBef>
                <a:spcPts val="100"/>
              </a:spcBef>
              <a:buFont typeface="Arial" panose="020B0604020202020204" pitchFamily="34" charset="0"/>
              <a:buChar char="•"/>
              <a:tabLst>
                <a:tab pos="780415" algn="l"/>
              </a:tabLst>
            </a:pPr>
            <a:endParaRPr lang="en-IN" sz="2800" dirty="0">
              <a:latin typeface="Noto Sans Symbols"/>
              <a:cs typeface="Carlito"/>
            </a:endParaRPr>
          </a:p>
          <a:p>
            <a:pPr marL="469900" indent="-457200">
              <a:lnSpc>
                <a:spcPct val="100000"/>
              </a:lnSpc>
              <a:spcBef>
                <a:spcPts val="100"/>
              </a:spcBef>
              <a:buFont typeface="Arial" panose="020B0604020202020204" pitchFamily="34" charset="0"/>
              <a:buChar char="•"/>
              <a:tabLst>
                <a:tab pos="780415" algn="l"/>
              </a:tabLst>
            </a:pPr>
            <a:r>
              <a:rPr lang="en-IN" sz="2800" dirty="0" smtClean="0">
                <a:latin typeface="Noto Sans Symbols"/>
                <a:cs typeface="Carlito"/>
              </a:rPr>
              <a:t>This system is also used for measuring the numbers of vehicle on entry gate.</a:t>
            </a:r>
          </a:p>
          <a:p>
            <a:pPr marL="12700">
              <a:lnSpc>
                <a:spcPct val="100000"/>
              </a:lnSpc>
              <a:spcBef>
                <a:spcPts val="100"/>
              </a:spcBef>
              <a:tabLst>
                <a:tab pos="780415" algn="l"/>
              </a:tabLst>
            </a:pPr>
            <a:endParaRPr lang="en-IN" sz="2800" dirty="0">
              <a:latin typeface="Noto Sans Symbols"/>
              <a:cs typeface="Carlito"/>
            </a:endParaRPr>
          </a:p>
          <a:p>
            <a:pPr marL="12700">
              <a:lnSpc>
                <a:spcPct val="100000"/>
              </a:lnSpc>
              <a:spcBef>
                <a:spcPts val="100"/>
              </a:spcBef>
              <a:tabLst>
                <a:tab pos="780415" algn="l"/>
              </a:tabLst>
            </a:pPr>
            <a:r>
              <a:rPr lang="en-IN" sz="2800" dirty="0" smtClean="0">
                <a:latin typeface="Noto Sans Symbols"/>
                <a:cs typeface="Carlito"/>
              </a:rPr>
              <a:t>  </a:t>
            </a:r>
            <a:endParaRPr sz="2800" dirty="0">
              <a:latin typeface="Carlito"/>
              <a:cs typeface="Carlito"/>
            </a:endParaRPr>
          </a:p>
        </p:txBody>
      </p:sp>
      <p:sp>
        <p:nvSpPr>
          <p:cNvPr id="14" name="object 14"/>
          <p:cNvSpPr txBox="1">
            <a:spLocks noGrp="1"/>
          </p:cNvSpPr>
          <p:nvPr>
            <p:ph type="dt" sz="half" idx="6"/>
          </p:nvPr>
        </p:nvSpPr>
        <p:spPr>
          <a:xfrm>
            <a:off x="738979" y="9831977"/>
            <a:ext cx="130278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5" name="object 15"/>
          <p:cNvSpPr txBox="1"/>
          <p:nvPr/>
        </p:nvSpPr>
        <p:spPr>
          <a:xfrm>
            <a:off x="18155093" y="9858073"/>
            <a:ext cx="704723" cy="397545"/>
          </a:xfrm>
          <a:prstGeom prst="rect">
            <a:avLst/>
          </a:prstGeom>
        </p:spPr>
        <p:txBody>
          <a:bodyPr vert="horz" wrap="square" lIns="0" tIns="0" rIns="0" bIns="0" rtlCol="0">
            <a:spAutoFit/>
          </a:bodyPr>
          <a:lstStyle/>
          <a:p>
            <a:pPr marL="38100">
              <a:lnSpc>
                <a:spcPts val="3140"/>
              </a:lnSpc>
            </a:pPr>
            <a:fld id="{81D60167-4931-47E6-BA6A-407CBD079E47}" type="slidenum">
              <a:rPr sz="3200" dirty="0">
                <a:solidFill>
                  <a:srgbClr val="FFFFFF"/>
                </a:solidFill>
                <a:latin typeface="Carlito"/>
                <a:cs typeface="Carlito"/>
              </a:rPr>
              <a:t>15</a:t>
            </a:fld>
            <a:endParaRPr sz="3200" dirty="0">
              <a:latin typeface="Carlito"/>
              <a:cs typeface="Carlito"/>
            </a:endParaRPr>
          </a:p>
        </p:txBody>
      </p:sp>
      <p:sp>
        <p:nvSpPr>
          <p:cNvPr id="16" name="object 16"/>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17" name="object 8"/>
          <p:cNvSpPr/>
          <p:nvPr/>
        </p:nvSpPr>
        <p:spPr>
          <a:xfrm>
            <a:off x="14162087"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3"/>
            <a:ext cx="14633575" cy="6154420"/>
            <a:chOff x="0" y="758173"/>
            <a:chExt cx="14633575" cy="6154420"/>
          </a:xfrm>
        </p:grpSpPr>
        <p:sp>
          <p:nvSpPr>
            <p:cNvPr id="3" name="object 3"/>
            <p:cNvSpPr/>
            <p:nvPr/>
          </p:nvSpPr>
          <p:spPr>
            <a:xfrm>
              <a:off x="0" y="758173"/>
              <a:ext cx="14633539" cy="6154412"/>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5464428" y="734565"/>
            <a:ext cx="4949571" cy="848360"/>
          </a:xfrm>
          <a:prstGeom prst="rect">
            <a:avLst/>
          </a:prstGeom>
        </p:spPr>
        <p:txBody>
          <a:bodyPr vert="horz" wrap="square" lIns="0" tIns="12700" rIns="0" bIns="0" rtlCol="0">
            <a:spAutoFit/>
          </a:bodyPr>
          <a:lstStyle/>
          <a:p>
            <a:pPr marL="12700">
              <a:lnSpc>
                <a:spcPct val="100000"/>
              </a:lnSpc>
              <a:spcBef>
                <a:spcPts val="100"/>
              </a:spcBef>
            </a:pPr>
            <a:r>
              <a:rPr sz="5400" spc="-10" dirty="0">
                <a:solidFill>
                  <a:srgbClr val="FFFFFF"/>
                </a:solidFill>
                <a:latin typeface="Carlito"/>
                <a:cs typeface="Carlito"/>
              </a:rPr>
              <a:t>12.</a:t>
            </a:r>
            <a:r>
              <a:rPr sz="5400" spc="-95" dirty="0">
                <a:solidFill>
                  <a:srgbClr val="FFFFFF"/>
                </a:solidFill>
                <a:latin typeface="Carlito"/>
                <a:cs typeface="Carlito"/>
              </a:rPr>
              <a:t> </a:t>
            </a:r>
            <a:r>
              <a:rPr sz="5400" spc="-5" dirty="0">
                <a:solidFill>
                  <a:srgbClr val="FFFFFF"/>
                </a:solidFill>
                <a:latin typeface="Carlito"/>
                <a:cs typeface="Carlito"/>
              </a:rPr>
              <a:t>Conclusion</a:t>
            </a:r>
            <a:endParaRPr sz="5400" dirty="0">
              <a:latin typeface="Carlito"/>
              <a:cs typeface="Carlito"/>
            </a:endParaRP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6" y="2077204"/>
            <a:ext cx="14348460" cy="6876241"/>
          </a:xfrm>
          <a:prstGeom prst="rect">
            <a:avLst/>
          </a:prstGeom>
        </p:spPr>
        <p:txBody>
          <a:bodyPr vert="horz" wrap="square" lIns="0" tIns="12700" rIns="0" bIns="0" rtlCol="0">
            <a:spAutoFit/>
          </a:bodyPr>
          <a:lstStyle/>
          <a:p>
            <a:pPr marL="457200" indent="-457200">
              <a:buFont typeface="Arial" panose="020B0604020202020204" pitchFamily="34" charset="0"/>
              <a:buChar char="•"/>
            </a:pPr>
            <a:r>
              <a:rPr lang="en-US" sz="2800" dirty="0" smtClean="0"/>
              <a:t>The </a:t>
            </a:r>
            <a:r>
              <a:rPr lang="en-US" sz="2800" dirty="0"/>
              <a:t>designed algorithm was effectively able to detect the type of violation specified on this project which are denying traffic signal</a:t>
            </a:r>
            <a:r>
              <a:rPr lang="en-US" sz="2800" dirty="0" smtClean="0"/>
              <a:t>.</a:t>
            </a:r>
          </a:p>
          <a:p>
            <a:pPr marL="457200" indent="-457200">
              <a:buFont typeface="Arial" panose="020B0604020202020204" pitchFamily="34" charset="0"/>
              <a:buChar char="•"/>
            </a:pPr>
            <a:endParaRPr lang="en-US" sz="2800" dirty="0" smtClean="0"/>
          </a:p>
          <a:p>
            <a:pPr marL="457200" indent="-457200">
              <a:buFont typeface="Arial" panose="020B0604020202020204" pitchFamily="34" charset="0"/>
              <a:buChar char="•"/>
            </a:pPr>
            <a:r>
              <a:rPr lang="en-US" sz="2800" dirty="0" smtClean="0"/>
              <a:t> The </a:t>
            </a:r>
            <a:r>
              <a:rPr lang="en-US" sz="2800" dirty="0"/>
              <a:t>system provides detection for traffic signal violation. Further, the system is able to process one data at a time. </a:t>
            </a:r>
            <a:endParaRPr lang="en-US" sz="2800" dirty="0" smtClean="0"/>
          </a:p>
          <a:p>
            <a:pPr marL="457200" indent="-457200">
              <a:buFont typeface="Arial" panose="020B0604020202020204" pitchFamily="34" charset="0"/>
              <a:buChar char="•"/>
            </a:pPr>
            <a:endParaRPr lang="en-US" sz="2800" dirty="0" smtClean="0"/>
          </a:p>
          <a:p>
            <a:pPr marL="457200" indent="-457200">
              <a:buFont typeface="Arial" panose="020B0604020202020204" pitchFamily="34" charset="0"/>
              <a:buChar char="•"/>
            </a:pPr>
            <a:r>
              <a:rPr lang="en-US" sz="2800" dirty="0" smtClean="0"/>
              <a:t>Also</a:t>
            </a:r>
            <a:r>
              <a:rPr lang="en-US" sz="2800" dirty="0"/>
              <a:t>, the program runtime is somewhat slow, and can be improved by using a computer with high speed processor specifications or GPU.</a:t>
            </a:r>
            <a:endParaRPr lang="en-IN" sz="2800" dirty="0"/>
          </a:p>
          <a:p>
            <a:r>
              <a:rPr lang="en-US" sz="2800" dirty="0"/>
              <a:t> </a:t>
            </a:r>
            <a:endParaRPr lang="en-IN" sz="2800" dirty="0"/>
          </a:p>
          <a:p>
            <a:pPr marL="457200" indent="-457200">
              <a:buFont typeface="Arial" panose="020B0604020202020204" pitchFamily="34" charset="0"/>
              <a:buChar char="•"/>
            </a:pPr>
            <a:r>
              <a:rPr lang="en-US" sz="2800" dirty="0"/>
              <a:t> </a:t>
            </a:r>
            <a:r>
              <a:rPr lang="en-US" sz="2800" dirty="0" smtClean="0"/>
              <a:t>Future </a:t>
            </a:r>
            <a:r>
              <a:rPr lang="en-US" sz="2800" dirty="0"/>
              <a:t>research about the application of the designed algorithm for other advanced image processing techniques. </a:t>
            </a:r>
            <a:endParaRPr lang="en-US" sz="2800" dirty="0" smtClean="0"/>
          </a:p>
          <a:p>
            <a:pPr marL="457200" indent="-457200">
              <a:buFont typeface="Arial" panose="020B0604020202020204" pitchFamily="34" charset="0"/>
              <a:buChar char="•"/>
            </a:pPr>
            <a:endParaRPr lang="en-US" sz="2800" dirty="0" smtClean="0"/>
          </a:p>
          <a:p>
            <a:pPr marL="457200" indent="-457200">
              <a:buFont typeface="Arial" panose="020B0604020202020204" pitchFamily="34" charset="0"/>
              <a:buChar char="•"/>
            </a:pPr>
            <a:r>
              <a:rPr lang="en-US" sz="2800" dirty="0" smtClean="0"/>
              <a:t>A </a:t>
            </a:r>
            <a:r>
              <a:rPr lang="en-US" sz="2800" dirty="0"/>
              <a:t>computer vision algorithm may be done instead to provide more intelligence in the system. </a:t>
            </a:r>
            <a:endParaRPr lang="en-US" sz="2800" dirty="0" smtClean="0"/>
          </a:p>
          <a:p>
            <a:endParaRPr lang="en-US" sz="2800" dirty="0" smtClean="0"/>
          </a:p>
          <a:p>
            <a:r>
              <a:rPr lang="en-US" dirty="0"/>
              <a:t/>
            </a:r>
            <a:br>
              <a:rPr lang="en-US" dirty="0"/>
            </a:br>
            <a:endParaRPr sz="3600" dirty="0">
              <a:latin typeface="Carlito"/>
              <a:cs typeface="Carlito"/>
            </a:endParaRPr>
          </a:p>
        </p:txBody>
      </p:sp>
      <p:sp>
        <p:nvSpPr>
          <p:cNvPr id="11" name="object 11"/>
          <p:cNvSpPr txBox="1">
            <a:spLocks noGrp="1"/>
          </p:cNvSpPr>
          <p:nvPr>
            <p:ph type="dt" sz="half" idx="6"/>
          </p:nvPr>
        </p:nvSpPr>
        <p:spPr>
          <a:xfrm>
            <a:off x="738979" y="9831977"/>
            <a:ext cx="140184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2" name="object 12"/>
          <p:cNvSpPr txBox="1"/>
          <p:nvPr/>
        </p:nvSpPr>
        <p:spPr>
          <a:xfrm>
            <a:off x="18155094" y="9858073"/>
            <a:ext cx="640906" cy="397545"/>
          </a:xfrm>
          <a:prstGeom prst="rect">
            <a:avLst/>
          </a:prstGeom>
        </p:spPr>
        <p:txBody>
          <a:bodyPr vert="horz" wrap="square" lIns="0" tIns="0" rIns="0" bIns="0" rtlCol="0">
            <a:spAutoFit/>
          </a:bodyPr>
          <a:lstStyle/>
          <a:p>
            <a:pPr marL="38100">
              <a:lnSpc>
                <a:spcPts val="3140"/>
              </a:lnSpc>
            </a:pPr>
            <a:fld id="{81D60167-4931-47E6-BA6A-407CBD079E47}" type="slidenum">
              <a:rPr sz="3200" dirty="0">
                <a:solidFill>
                  <a:srgbClr val="FFFFFF"/>
                </a:solidFill>
                <a:latin typeface="Carlito"/>
                <a:cs typeface="Carlito"/>
              </a:rPr>
              <a:t>16</a:t>
            </a:fld>
            <a:endParaRPr sz="3200" dirty="0">
              <a:latin typeface="Carlito"/>
              <a:cs typeface="Carlito"/>
            </a:endParaRPr>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3"/>
            <a:ext cx="14633575" cy="6154420"/>
            <a:chOff x="0" y="758173"/>
            <a:chExt cx="14633575" cy="6154420"/>
          </a:xfrm>
        </p:grpSpPr>
        <p:sp>
          <p:nvSpPr>
            <p:cNvPr id="3" name="object 3"/>
            <p:cNvSpPr/>
            <p:nvPr/>
          </p:nvSpPr>
          <p:spPr>
            <a:xfrm>
              <a:off x="0" y="758173"/>
              <a:ext cx="14633539" cy="6154412"/>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5182137" y="734565"/>
            <a:ext cx="5308063" cy="848360"/>
          </a:xfrm>
          <a:prstGeom prst="rect">
            <a:avLst/>
          </a:prstGeom>
        </p:spPr>
        <p:txBody>
          <a:bodyPr vert="horz" wrap="square" lIns="0" tIns="12700" rIns="0" bIns="0" rtlCol="0">
            <a:spAutoFit/>
          </a:bodyPr>
          <a:lstStyle/>
          <a:p>
            <a:pPr marL="12700">
              <a:lnSpc>
                <a:spcPct val="100000"/>
              </a:lnSpc>
              <a:spcBef>
                <a:spcPts val="100"/>
              </a:spcBef>
            </a:pPr>
            <a:r>
              <a:rPr sz="5400" spc="-10" dirty="0">
                <a:solidFill>
                  <a:srgbClr val="FFFFFF"/>
                </a:solidFill>
                <a:latin typeface="Carlito"/>
                <a:cs typeface="Carlito"/>
              </a:rPr>
              <a:t>13. </a:t>
            </a:r>
            <a:r>
              <a:rPr sz="5400" spc="-20" dirty="0">
                <a:solidFill>
                  <a:srgbClr val="FFFFFF"/>
                </a:solidFill>
                <a:latin typeface="Carlito"/>
                <a:cs typeface="Carlito"/>
              </a:rPr>
              <a:t>Future</a:t>
            </a:r>
            <a:r>
              <a:rPr sz="5400" spc="-65" dirty="0">
                <a:solidFill>
                  <a:srgbClr val="FFFFFF"/>
                </a:solidFill>
                <a:latin typeface="Carlito"/>
                <a:cs typeface="Carlito"/>
              </a:rPr>
              <a:t> </a:t>
            </a:r>
            <a:r>
              <a:rPr sz="5400" spc="-15" dirty="0">
                <a:solidFill>
                  <a:srgbClr val="FFFFFF"/>
                </a:solidFill>
                <a:latin typeface="Carlito"/>
                <a:cs typeface="Carlito"/>
              </a:rPr>
              <a:t>scope</a:t>
            </a:r>
            <a:endParaRPr sz="5400" dirty="0">
              <a:latin typeface="Carlito"/>
              <a:cs typeface="Carlito"/>
            </a:endParaRP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6" y="2077204"/>
            <a:ext cx="17079388" cy="6396623"/>
          </a:xfrm>
          <a:prstGeom prst="rect">
            <a:avLst/>
          </a:prstGeom>
        </p:spPr>
        <p:txBody>
          <a:bodyPr vert="horz" wrap="square" lIns="0" tIns="12700" rIns="0" bIns="0" rtlCol="0">
            <a:spAutoFit/>
          </a:bodyPr>
          <a:lstStyle/>
          <a:p>
            <a:pPr marL="457200" indent="-457200">
              <a:lnSpc>
                <a:spcPct val="150000"/>
              </a:lnSpc>
              <a:buFont typeface="Arial" panose="020B0604020202020204" pitchFamily="34" charset="0"/>
              <a:buChar char="•"/>
            </a:pPr>
            <a:r>
              <a:rPr lang="en-US" sz="2800" dirty="0"/>
              <a:t>Adding more real life </a:t>
            </a:r>
            <a:r>
              <a:rPr lang="en-US" sz="2800" dirty="0" smtClean="0"/>
              <a:t>features.</a:t>
            </a:r>
          </a:p>
          <a:p>
            <a:pPr>
              <a:lnSpc>
                <a:spcPct val="150000"/>
              </a:lnSpc>
            </a:pPr>
            <a:endParaRPr lang="en-US" sz="2800" dirty="0" smtClean="0"/>
          </a:p>
          <a:p>
            <a:pPr marL="457200" indent="-457200">
              <a:lnSpc>
                <a:spcPct val="150000"/>
              </a:lnSpc>
              <a:buFont typeface="Arial" panose="020B0604020202020204" pitchFamily="34" charset="0"/>
              <a:buChar char="•"/>
            </a:pPr>
            <a:r>
              <a:rPr lang="en-US" sz="2800" dirty="0" smtClean="0"/>
              <a:t>Making </a:t>
            </a:r>
            <a:r>
              <a:rPr lang="en-US" sz="2800" dirty="0"/>
              <a:t>this system </a:t>
            </a:r>
            <a:r>
              <a:rPr lang="en-US" sz="2800" dirty="0" smtClean="0"/>
              <a:t>robotic Adding </a:t>
            </a:r>
            <a:r>
              <a:rPr lang="en-US" sz="2800" dirty="0"/>
              <a:t>Number Plate Detection with OCR </a:t>
            </a:r>
            <a:r>
              <a:rPr lang="en-US" sz="2800" dirty="0" smtClean="0"/>
              <a:t>support Adding </a:t>
            </a:r>
            <a:r>
              <a:rPr lang="en-US" sz="2800" dirty="0"/>
              <a:t>more traffic violation </a:t>
            </a:r>
            <a:r>
              <a:rPr lang="en-US" sz="2800" dirty="0" smtClean="0"/>
              <a:t>conditions.</a:t>
            </a:r>
          </a:p>
          <a:p>
            <a:pPr>
              <a:lnSpc>
                <a:spcPct val="150000"/>
              </a:lnSpc>
            </a:pPr>
            <a:endParaRPr lang="en-US" sz="2800" dirty="0" smtClean="0"/>
          </a:p>
          <a:p>
            <a:pPr marL="457200" indent="-457200">
              <a:lnSpc>
                <a:spcPct val="150000"/>
              </a:lnSpc>
              <a:buFont typeface="Arial" panose="020B0604020202020204" pitchFamily="34" charset="0"/>
              <a:buChar char="•"/>
            </a:pPr>
            <a:r>
              <a:rPr lang="en-US" sz="2800" dirty="0" smtClean="0"/>
              <a:t>Also make this system to detect helpmates. </a:t>
            </a:r>
          </a:p>
          <a:p>
            <a:pPr>
              <a:lnSpc>
                <a:spcPct val="150000"/>
              </a:lnSpc>
            </a:pPr>
            <a:endParaRPr lang="en-US" sz="2800" dirty="0" smtClean="0"/>
          </a:p>
          <a:p>
            <a:pPr marL="457200" indent="-457200">
              <a:lnSpc>
                <a:spcPct val="150000"/>
              </a:lnSpc>
              <a:buFont typeface="Arial" panose="020B0604020202020204" pitchFamily="34" charset="0"/>
              <a:buChar char="•"/>
            </a:pPr>
            <a:r>
              <a:rPr lang="en-US" sz="2800" dirty="0" smtClean="0"/>
              <a:t>If </a:t>
            </a:r>
            <a:r>
              <a:rPr lang="en-US" sz="2800" dirty="0"/>
              <a:t>a vehicle stands still in no parking zone for a predefined time, </a:t>
            </a:r>
            <a:r>
              <a:rPr lang="en-US" sz="2800" dirty="0" smtClean="0"/>
              <a:t>so make this to detected </a:t>
            </a:r>
            <a:r>
              <a:rPr lang="en-US" sz="2800" dirty="0"/>
              <a:t>as a parking violation.</a:t>
            </a:r>
          </a:p>
          <a:p>
            <a:pPr>
              <a:lnSpc>
                <a:spcPct val="150000"/>
              </a:lnSpc>
            </a:pPr>
            <a:endParaRPr lang="en-US" sz="2800" dirty="0" smtClean="0"/>
          </a:p>
          <a:p>
            <a:pPr marL="12700">
              <a:lnSpc>
                <a:spcPct val="100000"/>
              </a:lnSpc>
              <a:spcBef>
                <a:spcPts val="100"/>
              </a:spcBef>
              <a:tabLst>
                <a:tab pos="780415" algn="l"/>
              </a:tabLst>
            </a:pPr>
            <a:endParaRPr sz="3600" dirty="0">
              <a:latin typeface="Carlito"/>
              <a:cs typeface="Carlito"/>
            </a:endParaRPr>
          </a:p>
        </p:txBody>
      </p:sp>
      <p:sp>
        <p:nvSpPr>
          <p:cNvPr id="11" name="object 11"/>
          <p:cNvSpPr txBox="1">
            <a:spLocks noGrp="1"/>
          </p:cNvSpPr>
          <p:nvPr>
            <p:ph type="dt" sz="half" idx="6"/>
          </p:nvPr>
        </p:nvSpPr>
        <p:spPr>
          <a:xfrm>
            <a:off x="738979" y="9831977"/>
            <a:ext cx="135612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2" name="object 12"/>
          <p:cNvSpPr txBox="1"/>
          <p:nvPr/>
        </p:nvSpPr>
        <p:spPr>
          <a:xfrm>
            <a:off x="18155094" y="9858073"/>
            <a:ext cx="564706" cy="397545"/>
          </a:xfrm>
          <a:prstGeom prst="rect">
            <a:avLst/>
          </a:prstGeom>
        </p:spPr>
        <p:txBody>
          <a:bodyPr vert="horz" wrap="square" lIns="0" tIns="0" rIns="0" bIns="0" rtlCol="0">
            <a:spAutoFit/>
          </a:bodyPr>
          <a:lstStyle/>
          <a:p>
            <a:pPr marL="38100">
              <a:lnSpc>
                <a:spcPts val="3140"/>
              </a:lnSpc>
            </a:pPr>
            <a:fld id="{81D60167-4931-47E6-BA6A-407CBD079E47}" type="slidenum">
              <a:rPr sz="3200" dirty="0">
                <a:solidFill>
                  <a:srgbClr val="FFFFFF"/>
                </a:solidFill>
                <a:latin typeface="Carlito"/>
                <a:cs typeface="Carlito"/>
              </a:rPr>
              <a:t>17</a:t>
            </a:fld>
            <a:endParaRPr sz="3200" dirty="0">
              <a:latin typeface="Carlito"/>
              <a:cs typeface="Carlito"/>
            </a:endParaRPr>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3"/>
            <a:ext cx="14633575" cy="6154420"/>
            <a:chOff x="0" y="758173"/>
            <a:chExt cx="14633575" cy="6154420"/>
          </a:xfrm>
        </p:grpSpPr>
        <p:sp>
          <p:nvSpPr>
            <p:cNvPr id="3" name="object 3"/>
            <p:cNvSpPr/>
            <p:nvPr/>
          </p:nvSpPr>
          <p:spPr>
            <a:xfrm>
              <a:off x="0" y="758173"/>
              <a:ext cx="14633539" cy="6154412"/>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5455894" y="734565"/>
            <a:ext cx="4805706" cy="848360"/>
          </a:xfrm>
          <a:prstGeom prst="rect">
            <a:avLst/>
          </a:prstGeom>
        </p:spPr>
        <p:txBody>
          <a:bodyPr vert="horz" wrap="square" lIns="0" tIns="12700" rIns="0" bIns="0" rtlCol="0">
            <a:spAutoFit/>
          </a:bodyPr>
          <a:lstStyle/>
          <a:p>
            <a:pPr marL="12700">
              <a:lnSpc>
                <a:spcPct val="100000"/>
              </a:lnSpc>
              <a:spcBef>
                <a:spcPts val="100"/>
              </a:spcBef>
            </a:pPr>
            <a:r>
              <a:rPr sz="5400" spc="-10" dirty="0">
                <a:solidFill>
                  <a:srgbClr val="FFFFFF"/>
                </a:solidFill>
                <a:latin typeface="Carlito"/>
                <a:cs typeface="Carlito"/>
              </a:rPr>
              <a:t>14.</a:t>
            </a:r>
            <a:r>
              <a:rPr sz="5400" spc="-85" dirty="0">
                <a:solidFill>
                  <a:srgbClr val="FFFFFF"/>
                </a:solidFill>
                <a:latin typeface="Carlito"/>
                <a:cs typeface="Carlito"/>
              </a:rPr>
              <a:t> </a:t>
            </a:r>
            <a:r>
              <a:rPr sz="5400" spc="-40" dirty="0">
                <a:solidFill>
                  <a:srgbClr val="FFFFFF"/>
                </a:solidFill>
                <a:latin typeface="Carlito"/>
                <a:cs typeface="Carlito"/>
              </a:rPr>
              <a:t>References</a:t>
            </a:r>
            <a:endParaRPr sz="5400" dirty="0">
              <a:latin typeface="Carlito"/>
              <a:cs typeface="Carlito"/>
            </a:endParaRP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117600" y="1878225"/>
            <a:ext cx="14670811" cy="7689284"/>
          </a:xfrm>
          <a:prstGeom prst="rect">
            <a:avLst/>
          </a:prstGeom>
        </p:spPr>
        <p:txBody>
          <a:bodyPr vert="horz" wrap="square" lIns="0" tIns="12700" rIns="0" bIns="0" rtlCol="0">
            <a:spAutoFit/>
          </a:bodyPr>
          <a:lstStyle/>
          <a:p>
            <a:r>
              <a:rPr lang="en-IN" dirty="0"/>
              <a:t> </a:t>
            </a:r>
          </a:p>
          <a:p>
            <a:r>
              <a:rPr lang="en-IN" sz="2800" dirty="0"/>
              <a:t>[1] G. Ou, Y. Gao and Y. Liu, "Real Time Vehicular Traffic Violation Detection in Traffic Monitoring      System," in 2012 IEEE/WIC/ACM, Beijing, China , 2012. </a:t>
            </a:r>
          </a:p>
          <a:p>
            <a:r>
              <a:rPr lang="en-IN" sz="2800" dirty="0"/>
              <a:t> </a:t>
            </a:r>
          </a:p>
          <a:p>
            <a:r>
              <a:rPr lang="en-IN" sz="2800" dirty="0"/>
              <a:t>[2] X. Wang, L.-M. Meng, B. Zhang, J. Lu and K.-L.Du, "A Video-based Traffic Violation Detection System," in MEC, Shenyang, China, 2013. </a:t>
            </a:r>
          </a:p>
          <a:p>
            <a:r>
              <a:rPr lang="en-IN" sz="2800" dirty="0"/>
              <a:t> </a:t>
            </a:r>
          </a:p>
          <a:p>
            <a:r>
              <a:rPr lang="en-IN" sz="2800" dirty="0"/>
              <a:t>[3] Joseph Redmon and Ali Farhadi, "YOLOv3: An Incremental Improvement". </a:t>
            </a:r>
          </a:p>
          <a:p>
            <a:r>
              <a:rPr lang="en-IN" sz="2800" dirty="0"/>
              <a:t> </a:t>
            </a:r>
          </a:p>
          <a:p>
            <a:r>
              <a:rPr lang="en-IN" sz="2800" dirty="0"/>
              <a:t>[4] M. Fathy &amp; M.Y. Siyal, An image detection technique based on morphological edge detection and background differencing for real-time traffic analysis. Pattern Recognition Letters, 1995, Vol. 16, 1321-1330. </a:t>
            </a:r>
          </a:p>
          <a:p>
            <a:r>
              <a:rPr lang="en-IN" sz="2800" dirty="0"/>
              <a:t> </a:t>
            </a:r>
          </a:p>
          <a:p>
            <a:r>
              <a:rPr lang="en-IN" sz="2800" dirty="0"/>
              <a:t>[5] B.K.P. Horn &amp; B.G. Schunck, Determining optical flow. Artificial Intelligence, 1981, Vol. 17, 185-203. </a:t>
            </a:r>
          </a:p>
          <a:p>
            <a:r>
              <a:rPr lang="en-IN" sz="2800" dirty="0"/>
              <a:t> </a:t>
            </a:r>
          </a:p>
          <a:p>
            <a:r>
              <a:rPr lang="en-IN" sz="2800" dirty="0"/>
              <a:t>[6] T. Poggio &amp; W. Reichardt. Visual control orientation behavior in the fly: Part 2. Towards underlying neural interactions. Quarterly Reviews in Biophysics, 1976, Vol. 9, 377-438. </a:t>
            </a:r>
          </a:p>
          <a:p>
            <a:pPr marL="12700">
              <a:lnSpc>
                <a:spcPct val="100000"/>
              </a:lnSpc>
              <a:spcBef>
                <a:spcPts val="100"/>
              </a:spcBef>
              <a:tabLst>
                <a:tab pos="460375" algn="l"/>
              </a:tabLst>
            </a:pPr>
            <a:endParaRPr sz="3200" dirty="0">
              <a:latin typeface="Carlito"/>
              <a:cs typeface="Carlito"/>
            </a:endParaRPr>
          </a:p>
        </p:txBody>
      </p:sp>
      <p:sp>
        <p:nvSpPr>
          <p:cNvPr id="11" name="object 11"/>
          <p:cNvSpPr txBox="1">
            <a:spLocks noGrp="1"/>
          </p:cNvSpPr>
          <p:nvPr>
            <p:ph type="dt" sz="half" idx="6"/>
          </p:nvPr>
        </p:nvSpPr>
        <p:spPr>
          <a:xfrm>
            <a:off x="738979" y="9831977"/>
            <a:ext cx="13732544"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2" name="object 12"/>
          <p:cNvSpPr txBox="1"/>
          <p:nvPr/>
        </p:nvSpPr>
        <p:spPr>
          <a:xfrm>
            <a:off x="18155094" y="9858073"/>
            <a:ext cx="564706" cy="397545"/>
          </a:xfrm>
          <a:prstGeom prst="rect">
            <a:avLst/>
          </a:prstGeom>
        </p:spPr>
        <p:txBody>
          <a:bodyPr vert="horz" wrap="square" lIns="0" tIns="0" rIns="0" bIns="0" rtlCol="0">
            <a:spAutoFit/>
          </a:bodyPr>
          <a:lstStyle/>
          <a:p>
            <a:pPr marL="38100">
              <a:lnSpc>
                <a:spcPts val="3140"/>
              </a:lnSpc>
            </a:pPr>
            <a:fld id="{81D60167-4931-47E6-BA6A-407CBD079E47}" type="slidenum">
              <a:rPr sz="3200" dirty="0">
                <a:solidFill>
                  <a:srgbClr val="FFFFFF"/>
                </a:solidFill>
                <a:latin typeface="Carlito"/>
                <a:cs typeface="Carlito"/>
              </a:rPr>
              <a:t>18</a:t>
            </a:fld>
            <a:endParaRPr sz="3200" dirty="0">
              <a:latin typeface="Carlito"/>
              <a:cs typeface="Carlito"/>
            </a:endParaRPr>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7364141" y="10031105"/>
            <a:ext cx="266065" cy="311150"/>
          </a:xfrm>
          <a:prstGeom prst="rect">
            <a:avLst/>
          </a:prstGeom>
        </p:spPr>
        <p:txBody>
          <a:bodyPr vert="horz" wrap="square" lIns="0" tIns="15240" rIns="0" bIns="0" rtlCol="0">
            <a:spAutoFit/>
          </a:bodyPr>
          <a:lstStyle/>
          <a:p>
            <a:pPr marL="12700">
              <a:lnSpc>
                <a:spcPct val="100000"/>
              </a:lnSpc>
              <a:spcBef>
                <a:spcPts val="120"/>
              </a:spcBef>
            </a:pPr>
            <a:r>
              <a:rPr sz="1850" spc="5" dirty="0">
                <a:solidFill>
                  <a:srgbClr val="878787"/>
                </a:solidFill>
                <a:latin typeface="Carlito"/>
                <a:cs typeface="Carlito"/>
              </a:rPr>
              <a:t>17</a:t>
            </a:r>
            <a:endParaRPr sz="1850" dirty="0">
              <a:latin typeface="Carlito"/>
              <a:cs typeface="Carli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88"/>
            <a:ext cx="14633575" cy="916940"/>
            <a:chOff x="0" y="758188"/>
            <a:chExt cx="14633575" cy="916940"/>
          </a:xfrm>
        </p:grpSpPr>
        <p:sp>
          <p:nvSpPr>
            <p:cNvPr id="3" name="object 3"/>
            <p:cNvSpPr/>
            <p:nvPr/>
          </p:nvSpPr>
          <p:spPr>
            <a:xfrm>
              <a:off x="0" y="758188"/>
              <a:ext cx="14633539" cy="916483"/>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6383294" y="734565"/>
            <a:ext cx="2506706" cy="848360"/>
          </a:xfrm>
          <a:prstGeom prst="rect">
            <a:avLst/>
          </a:prstGeom>
        </p:spPr>
        <p:txBody>
          <a:bodyPr vert="horz" wrap="square" lIns="0" tIns="12700" rIns="0" bIns="0" rtlCol="0">
            <a:spAutoFit/>
          </a:bodyPr>
          <a:lstStyle/>
          <a:p>
            <a:pPr marL="12700">
              <a:lnSpc>
                <a:spcPct val="100000"/>
              </a:lnSpc>
              <a:spcBef>
                <a:spcPts val="100"/>
              </a:spcBef>
            </a:pPr>
            <a:r>
              <a:rPr spc="-30" dirty="0"/>
              <a:t>Content</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6" y="1772405"/>
            <a:ext cx="11776694" cy="7214796"/>
          </a:xfrm>
          <a:prstGeom prst="rect">
            <a:avLst/>
          </a:prstGeom>
        </p:spPr>
        <p:txBody>
          <a:bodyPr vert="horz" wrap="square" lIns="0" tIns="12700" rIns="0" bIns="0" rtlCol="0">
            <a:spAutoFit/>
          </a:bodyPr>
          <a:lstStyle/>
          <a:p>
            <a:pPr marL="584200" indent="-571500">
              <a:lnSpc>
                <a:spcPct val="100000"/>
              </a:lnSpc>
              <a:spcBef>
                <a:spcPts val="100"/>
              </a:spcBef>
              <a:buFont typeface="Arial" panose="020B0604020202020204" pitchFamily="34" charset="0"/>
              <a:buChar char="•"/>
              <a:tabLst>
                <a:tab pos="780415" algn="l"/>
              </a:tabLst>
            </a:pPr>
            <a:r>
              <a:rPr sz="3600" dirty="0">
                <a:latin typeface="Noto Sans Symbols"/>
                <a:cs typeface="Noto Sans Symbols"/>
              </a:rPr>
              <a:t>	</a:t>
            </a:r>
            <a:r>
              <a:rPr sz="3600" spc="-20" dirty="0">
                <a:latin typeface="Carlito"/>
                <a:cs typeface="Carlito"/>
              </a:rPr>
              <a:t>Abstract</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15" dirty="0">
                <a:latin typeface="Carlito"/>
                <a:cs typeface="Carlito"/>
              </a:rPr>
              <a:t>Introduction</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5" dirty="0">
                <a:latin typeface="Carlito"/>
                <a:cs typeface="Carlito"/>
              </a:rPr>
              <a:t>Theory </a:t>
            </a:r>
            <a:r>
              <a:rPr sz="3600" dirty="0">
                <a:latin typeface="Carlito"/>
                <a:cs typeface="Carlito"/>
              </a:rPr>
              <a:t>and</a:t>
            </a:r>
            <a:r>
              <a:rPr sz="3600" spc="-25" dirty="0">
                <a:latin typeface="Carlito"/>
                <a:cs typeface="Carlito"/>
              </a:rPr>
              <a:t> </a:t>
            </a:r>
            <a:r>
              <a:rPr sz="3600" spc="-10" dirty="0">
                <a:latin typeface="Carlito"/>
                <a:cs typeface="Carlito"/>
              </a:rPr>
              <a:t>fundamentals</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10" dirty="0">
                <a:latin typeface="Carlito"/>
                <a:cs typeface="Carlito"/>
              </a:rPr>
              <a:t>Objectives</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25" dirty="0">
                <a:latin typeface="Carlito"/>
                <a:cs typeface="Carlito"/>
              </a:rPr>
              <a:t>Literature</a:t>
            </a:r>
            <a:r>
              <a:rPr sz="3600" spc="-10" dirty="0">
                <a:latin typeface="Carlito"/>
                <a:cs typeface="Carlito"/>
              </a:rPr>
              <a:t> </a:t>
            </a:r>
            <a:r>
              <a:rPr sz="3600" spc="-20" dirty="0">
                <a:latin typeface="Carlito"/>
                <a:cs typeface="Carlito"/>
              </a:rPr>
              <a:t>review</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10" dirty="0">
                <a:latin typeface="Carlito"/>
                <a:cs typeface="Carlito"/>
              </a:rPr>
              <a:t>Methodology</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70" dirty="0">
                <a:latin typeface="Carlito"/>
                <a:cs typeface="Carlito"/>
              </a:rPr>
              <a:t>Tools </a:t>
            </a:r>
            <a:r>
              <a:rPr sz="3600" dirty="0">
                <a:latin typeface="Carlito"/>
                <a:cs typeface="Carlito"/>
              </a:rPr>
              <a:t>and</a:t>
            </a:r>
            <a:r>
              <a:rPr sz="3600" spc="50" dirty="0">
                <a:latin typeface="Carlito"/>
                <a:cs typeface="Carlito"/>
              </a:rPr>
              <a:t> </a:t>
            </a:r>
            <a:r>
              <a:rPr sz="3600" spc="-10" dirty="0">
                <a:latin typeface="Carlito"/>
                <a:cs typeface="Carlito"/>
              </a:rPr>
              <a:t>technologies</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60" dirty="0">
                <a:latin typeface="Carlito"/>
                <a:cs typeface="Carlito"/>
              </a:rPr>
              <a:t>Testing </a:t>
            </a:r>
            <a:r>
              <a:rPr sz="3600" dirty="0">
                <a:latin typeface="Carlito"/>
                <a:cs typeface="Carlito"/>
              </a:rPr>
              <a:t>/</a:t>
            </a:r>
            <a:r>
              <a:rPr sz="3600" spc="35" dirty="0">
                <a:latin typeface="Carlito"/>
                <a:cs typeface="Carlito"/>
              </a:rPr>
              <a:t> </a:t>
            </a:r>
            <a:r>
              <a:rPr sz="3600" spc="-15" dirty="0">
                <a:latin typeface="Carlito"/>
                <a:cs typeface="Carlito"/>
              </a:rPr>
              <a:t>Experimentation</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25" dirty="0">
                <a:latin typeface="Carlito"/>
                <a:cs typeface="Carlito"/>
              </a:rPr>
              <a:t>Data </a:t>
            </a:r>
            <a:r>
              <a:rPr sz="3600" spc="-10" dirty="0">
                <a:latin typeface="Carlito"/>
                <a:cs typeface="Carlito"/>
              </a:rPr>
              <a:t>collection </a:t>
            </a:r>
            <a:r>
              <a:rPr sz="3600" dirty="0">
                <a:latin typeface="Carlito"/>
                <a:cs typeface="Carlito"/>
              </a:rPr>
              <a:t>/ </a:t>
            </a:r>
            <a:r>
              <a:rPr sz="3600" spc="-25" dirty="0">
                <a:latin typeface="Carlito"/>
                <a:cs typeface="Carlito"/>
              </a:rPr>
              <a:t>Data</a:t>
            </a:r>
            <a:r>
              <a:rPr sz="3600" spc="-10" dirty="0">
                <a:latin typeface="Carlito"/>
                <a:cs typeface="Carlito"/>
              </a:rPr>
              <a:t> </a:t>
            </a:r>
            <a:r>
              <a:rPr sz="3600" spc="-10" dirty="0" smtClean="0">
                <a:latin typeface="Carlito"/>
                <a:cs typeface="Carlito"/>
              </a:rPr>
              <a:t>analysis</a:t>
            </a:r>
            <a:r>
              <a:rPr lang="en-IN" sz="3600" dirty="0">
                <a:latin typeface="Carlito"/>
                <a:cs typeface="Carlito"/>
              </a:rPr>
              <a:t> </a:t>
            </a:r>
            <a:r>
              <a:rPr sz="3600" spc="-5" dirty="0" smtClean="0">
                <a:latin typeface="Carlito"/>
                <a:cs typeface="Carlito"/>
              </a:rPr>
              <a:t>Findings </a:t>
            </a:r>
            <a:r>
              <a:rPr sz="3600" dirty="0">
                <a:latin typeface="Carlito"/>
                <a:cs typeface="Carlito"/>
              </a:rPr>
              <a:t>and</a:t>
            </a:r>
            <a:r>
              <a:rPr sz="3600" spc="-15" dirty="0">
                <a:latin typeface="Carlito"/>
                <a:cs typeface="Carlito"/>
              </a:rPr>
              <a:t> results</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10" dirty="0">
                <a:latin typeface="Carlito"/>
                <a:cs typeface="Carlito"/>
              </a:rPr>
              <a:t>Applications</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5" dirty="0">
                <a:latin typeface="Carlito"/>
                <a:cs typeface="Carlito"/>
              </a:rPr>
              <a:t>Conclusion</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15" dirty="0">
                <a:latin typeface="Carlito"/>
                <a:cs typeface="Carlito"/>
              </a:rPr>
              <a:t>Future</a:t>
            </a:r>
            <a:r>
              <a:rPr sz="3600" spc="-10" dirty="0">
                <a:latin typeface="Carlito"/>
                <a:cs typeface="Carlito"/>
              </a:rPr>
              <a:t> scope</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30" dirty="0">
                <a:latin typeface="Carlito"/>
                <a:cs typeface="Carlito"/>
              </a:rPr>
              <a:t>References</a:t>
            </a:r>
            <a:endParaRPr sz="3600" dirty="0">
              <a:latin typeface="Carlito"/>
              <a:cs typeface="Carlito"/>
            </a:endParaRPr>
          </a:p>
        </p:txBody>
      </p:sp>
      <p:sp>
        <p:nvSpPr>
          <p:cNvPr id="10" name="object 10"/>
          <p:cNvSpPr txBox="1"/>
          <p:nvPr/>
        </p:nvSpPr>
        <p:spPr>
          <a:xfrm>
            <a:off x="17411693" y="10037385"/>
            <a:ext cx="206375" cy="406400"/>
          </a:xfrm>
          <a:prstGeom prst="rect">
            <a:avLst/>
          </a:prstGeom>
        </p:spPr>
        <p:txBody>
          <a:bodyPr vert="horz" wrap="square" lIns="0" tIns="0" rIns="0" bIns="0" rtlCol="0">
            <a:spAutoFit/>
          </a:bodyPr>
          <a:lstStyle/>
          <a:p>
            <a:pPr>
              <a:lnSpc>
                <a:spcPts val="3040"/>
              </a:lnSpc>
            </a:pPr>
            <a:r>
              <a:rPr sz="3200" dirty="0">
                <a:solidFill>
                  <a:srgbClr val="FFFFFF"/>
                </a:solidFill>
                <a:latin typeface="Carlito"/>
                <a:cs typeface="Carlito"/>
              </a:rPr>
              <a:t>2</a:t>
            </a:r>
            <a:endParaRPr sz="3200" dirty="0">
              <a:latin typeface="Carlito"/>
              <a:cs typeface="Carlito"/>
            </a:endParaRPr>
          </a:p>
        </p:txBody>
      </p:sp>
      <p:sp>
        <p:nvSpPr>
          <p:cNvPr id="11" name="object 11"/>
          <p:cNvSpPr txBox="1">
            <a:spLocks noGrp="1"/>
          </p:cNvSpPr>
          <p:nvPr>
            <p:ph type="dt" sz="half" idx="6"/>
          </p:nvPr>
        </p:nvSpPr>
        <p:spPr>
          <a:xfrm>
            <a:off x="738979" y="9831977"/>
            <a:ext cx="10894221" cy="615553"/>
          </a:xfrm>
          <a:prstGeom prst="rect">
            <a:avLst/>
          </a:prstGeom>
        </p:spPr>
        <p:txBody>
          <a:bodyPr vert="horz" wrap="square" lIns="0" tIns="0" rIns="0" bIns="0" rtlCol="0">
            <a:spAutoFit/>
          </a:bodyPr>
          <a:lstStyle/>
          <a:p>
            <a:pPr marL="12700">
              <a:lnSpc>
                <a:spcPct val="100000"/>
              </a:lnSpc>
              <a:spcBef>
                <a:spcPts val="100"/>
              </a:spcBef>
            </a:pPr>
            <a:r>
              <a:rPr lang="en-US" dirty="0" smtClean="0">
                <a:latin typeface="Times New Roman" panose="02020603050405020304" pitchFamily="18" charset="0"/>
                <a:cs typeface="Times New Roman" panose="02020603050405020304" pitchFamily="18" charset="0"/>
              </a:rPr>
              <a:t>Traffic Violation Detection using </a:t>
            </a:r>
            <a:r>
              <a:rPr lang="en-US" dirty="0">
                <a:latin typeface="Times New Roman" panose="02020603050405020304" pitchFamily="18" charset="0"/>
                <a:cs typeface="Times New Roman" panose="02020603050405020304" pitchFamily="18" charset="0"/>
              </a:rPr>
              <a:t>AI</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2</a:t>
            </a:fld>
            <a:endParaRPr dirty="0"/>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88"/>
            <a:ext cx="14633575" cy="916940"/>
            <a:chOff x="0" y="758188"/>
            <a:chExt cx="14633575" cy="916940"/>
          </a:xfrm>
        </p:grpSpPr>
        <p:sp>
          <p:nvSpPr>
            <p:cNvPr id="3" name="object 3"/>
            <p:cNvSpPr/>
            <p:nvPr/>
          </p:nvSpPr>
          <p:spPr>
            <a:xfrm>
              <a:off x="0" y="758188"/>
              <a:ext cx="14633539" cy="916483"/>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6001046" y="734565"/>
            <a:ext cx="3574753" cy="848360"/>
          </a:xfrm>
          <a:prstGeom prst="rect">
            <a:avLst/>
          </a:prstGeom>
        </p:spPr>
        <p:txBody>
          <a:bodyPr vert="horz" wrap="square" lIns="0" tIns="12700" rIns="0" bIns="0" rtlCol="0">
            <a:spAutoFit/>
          </a:bodyPr>
          <a:lstStyle/>
          <a:p>
            <a:pPr marL="12700">
              <a:lnSpc>
                <a:spcPct val="100000"/>
              </a:lnSpc>
              <a:spcBef>
                <a:spcPts val="100"/>
              </a:spcBef>
            </a:pPr>
            <a:r>
              <a:rPr spc="-5" dirty="0"/>
              <a:t>1.</a:t>
            </a:r>
            <a:r>
              <a:rPr spc="-80" dirty="0"/>
              <a:t> </a:t>
            </a:r>
            <a:r>
              <a:rPr spc="-30" dirty="0"/>
              <a:t>Abstract</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11" name="object 11"/>
          <p:cNvSpPr txBox="1">
            <a:spLocks noGrp="1"/>
          </p:cNvSpPr>
          <p:nvPr>
            <p:ph type="dt" sz="half" idx="6"/>
          </p:nvPr>
        </p:nvSpPr>
        <p:spPr>
          <a:xfrm>
            <a:off x="738979" y="9831977"/>
            <a:ext cx="13526600"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Carlito"/>
                <a:cs typeface="Carlito"/>
              </a:rPr>
              <a:t>Traffic Violation Detection using AI</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3</a:t>
            </a:fld>
            <a:endParaRPr dirty="0"/>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14" name="Rectangle 13"/>
          <p:cNvSpPr/>
          <p:nvPr/>
        </p:nvSpPr>
        <p:spPr>
          <a:xfrm>
            <a:off x="1160745" y="2146300"/>
            <a:ext cx="13884275" cy="6555641"/>
          </a:xfrm>
          <a:prstGeom prst="rect">
            <a:avLst/>
          </a:prstGeom>
        </p:spPr>
        <p:txBody>
          <a:bodyPr wrap="square">
            <a:spAutoFit/>
          </a:bodyPr>
          <a:lstStyle/>
          <a:p>
            <a:r>
              <a:rPr lang="en-IN" sz="2800" dirty="0" smtClean="0"/>
              <a:t>Analysing </a:t>
            </a:r>
            <a:r>
              <a:rPr lang="en-IN" sz="2800" dirty="0"/>
              <a:t>the statistics of road traffic violations in India, it can be concluded that the creation of automatic detection systems for traffic violations For crosswalks peoples or two </a:t>
            </a:r>
            <a:r>
              <a:rPr lang="en-IN" sz="2800" dirty="0" smtClean="0"/>
              <a:t>wheeler bikes </a:t>
            </a:r>
            <a:r>
              <a:rPr lang="en-IN" sz="2800" dirty="0"/>
              <a:t>is necessary to improve safety on the roads of the country</a:t>
            </a:r>
            <a:r>
              <a:rPr lang="en-IN" sz="2800" i="1" dirty="0" smtClean="0"/>
              <a:t>.</a:t>
            </a:r>
          </a:p>
          <a:p>
            <a:r>
              <a:rPr lang="en-IN" sz="2800" dirty="0" smtClean="0"/>
              <a:t> </a:t>
            </a:r>
          </a:p>
          <a:p>
            <a:r>
              <a:rPr lang="en-IN" sz="2800" dirty="0" smtClean="0"/>
              <a:t>Therefore</a:t>
            </a:r>
            <a:r>
              <a:rPr lang="en-IN" sz="2800" dirty="0"/>
              <a:t>, the development of a system for fixing traffic violations is urgent and will be in demand. The literature here is mainly focused on vehicle detection</a:t>
            </a:r>
            <a:r>
              <a:rPr lang="en-IN" sz="2800" i="1" dirty="0"/>
              <a:t>, </a:t>
            </a:r>
            <a:r>
              <a:rPr lang="en-US" sz="2800" dirty="0"/>
              <a:t>Traffic violation detection systems are effective tools to help traffic administration to monitor the traffic condition. </a:t>
            </a:r>
            <a:endParaRPr lang="en-US" sz="2800" dirty="0" smtClean="0"/>
          </a:p>
          <a:p>
            <a:endParaRPr lang="en-US" sz="2800" dirty="0" smtClean="0"/>
          </a:p>
          <a:p>
            <a:r>
              <a:rPr lang="en-US" sz="2800" dirty="0" smtClean="0"/>
              <a:t>It </a:t>
            </a:r>
            <a:r>
              <a:rPr lang="en-US" sz="2800" dirty="0"/>
              <a:t>can Detect and track the vehicle and their activities accurately is the main priority of the system.  It can detect traffic violations, such as running red lights, speeding, and vehicle retrogress in real time</a:t>
            </a:r>
            <a:r>
              <a:rPr lang="en-US" sz="2800" dirty="0" smtClean="0"/>
              <a:t>.</a:t>
            </a:r>
          </a:p>
          <a:p>
            <a:endParaRPr lang="en-US" sz="2800" dirty="0" smtClean="0"/>
          </a:p>
          <a:p>
            <a:r>
              <a:rPr lang="en-US" sz="2800" dirty="0" smtClean="0"/>
              <a:t>In </a:t>
            </a:r>
            <a:r>
              <a:rPr lang="en-US" sz="2800" dirty="0"/>
              <a:t>this paper, we propose an improved background-updating algorithm by using wavelet transform on dynamic background, and then track moving vehicles by feature-based tracking method. A complete traffic violation detection system is realized in Python YOLO, OpenCV.</a:t>
            </a:r>
            <a:endParaRPr lang="en-IN"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88"/>
            <a:ext cx="14633575" cy="916940"/>
            <a:chOff x="0" y="758188"/>
            <a:chExt cx="14633575" cy="916940"/>
          </a:xfrm>
        </p:grpSpPr>
        <p:sp>
          <p:nvSpPr>
            <p:cNvPr id="3" name="object 3"/>
            <p:cNvSpPr/>
            <p:nvPr/>
          </p:nvSpPr>
          <p:spPr>
            <a:xfrm>
              <a:off x="0" y="758188"/>
              <a:ext cx="14633539" cy="916483"/>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5426756" y="734565"/>
            <a:ext cx="4377643" cy="848360"/>
          </a:xfrm>
          <a:prstGeom prst="rect">
            <a:avLst/>
          </a:prstGeom>
        </p:spPr>
        <p:txBody>
          <a:bodyPr vert="horz" wrap="square" lIns="0" tIns="12700" rIns="0" bIns="0" rtlCol="0">
            <a:spAutoFit/>
          </a:bodyPr>
          <a:lstStyle/>
          <a:p>
            <a:pPr marL="12700">
              <a:lnSpc>
                <a:spcPct val="100000"/>
              </a:lnSpc>
              <a:spcBef>
                <a:spcPts val="100"/>
              </a:spcBef>
            </a:pPr>
            <a:r>
              <a:rPr spc="-5" dirty="0"/>
              <a:t>2.</a:t>
            </a:r>
            <a:r>
              <a:rPr spc="-75" dirty="0"/>
              <a:t> </a:t>
            </a:r>
            <a:r>
              <a:rPr spc="-20" dirty="0"/>
              <a:t>Introduction</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738979" y="1841500"/>
            <a:ext cx="13027821" cy="443711"/>
          </a:xfrm>
          <a:prstGeom prst="rect">
            <a:avLst/>
          </a:prstGeom>
        </p:spPr>
        <p:txBody>
          <a:bodyPr vert="horz" wrap="square" lIns="0" tIns="12700" rIns="0" bIns="0" rtlCol="0">
            <a:spAutoFit/>
          </a:bodyPr>
          <a:lstStyle/>
          <a:p>
            <a:r>
              <a:rPr lang="en-IN" sz="2800" dirty="0" smtClean="0"/>
              <a:t>  </a:t>
            </a:r>
            <a:endParaRPr lang="en-IN" sz="2800" dirty="0"/>
          </a:p>
        </p:txBody>
      </p:sp>
      <p:sp>
        <p:nvSpPr>
          <p:cNvPr id="14" name="object 14"/>
          <p:cNvSpPr txBox="1"/>
          <p:nvPr/>
        </p:nvSpPr>
        <p:spPr>
          <a:xfrm>
            <a:off x="17411693" y="10037385"/>
            <a:ext cx="206375" cy="406400"/>
          </a:xfrm>
          <a:prstGeom prst="rect">
            <a:avLst/>
          </a:prstGeom>
        </p:spPr>
        <p:txBody>
          <a:bodyPr vert="horz" wrap="square" lIns="0" tIns="0" rIns="0" bIns="0" rtlCol="0">
            <a:spAutoFit/>
          </a:bodyPr>
          <a:lstStyle/>
          <a:p>
            <a:pPr>
              <a:lnSpc>
                <a:spcPts val="3040"/>
              </a:lnSpc>
            </a:pPr>
            <a:r>
              <a:rPr sz="3200" dirty="0">
                <a:solidFill>
                  <a:srgbClr val="FFFFFF"/>
                </a:solidFill>
                <a:latin typeface="Carlito"/>
                <a:cs typeface="Carlito"/>
              </a:rPr>
              <a:t>2</a:t>
            </a:r>
            <a:endParaRPr sz="3200" dirty="0">
              <a:latin typeface="Carlito"/>
              <a:cs typeface="Carlito"/>
            </a:endParaRPr>
          </a:p>
        </p:txBody>
      </p:sp>
      <p:sp>
        <p:nvSpPr>
          <p:cNvPr id="15" name="object 15"/>
          <p:cNvSpPr txBox="1">
            <a:spLocks noGrp="1"/>
          </p:cNvSpPr>
          <p:nvPr>
            <p:ph type="dt" sz="half" idx="6"/>
          </p:nvPr>
        </p:nvSpPr>
        <p:spPr>
          <a:xfrm>
            <a:off x="738979" y="9831977"/>
            <a:ext cx="154662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4</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20" name="Rectangle 19"/>
          <p:cNvSpPr/>
          <p:nvPr/>
        </p:nvSpPr>
        <p:spPr>
          <a:xfrm>
            <a:off x="1117599" y="2106034"/>
            <a:ext cx="13792201" cy="6924973"/>
          </a:xfrm>
          <a:prstGeom prst="rect">
            <a:avLst/>
          </a:prstGeom>
        </p:spPr>
        <p:txBody>
          <a:bodyPr wrap="square">
            <a:spAutoFit/>
          </a:bodyPr>
          <a:lstStyle/>
          <a:p>
            <a:pPr>
              <a:spcAft>
                <a:spcPts val="0"/>
              </a:spcAft>
            </a:pPr>
            <a:r>
              <a:rPr lang="en-US" sz="2800" dirty="0">
                <a:ea typeface="Times New Roman" panose="02020603050405020304" pitchFamily="18" charset="0"/>
              </a:rPr>
              <a:t>The increasing number of cars in cities can cause high volume of traffic, and implies that traffic</a:t>
            </a:r>
            <a:endParaRPr lang="en-IN" sz="2800" dirty="0">
              <a:ea typeface="Times New Roman" panose="02020603050405020304" pitchFamily="18" charset="0"/>
            </a:endParaRPr>
          </a:p>
          <a:p>
            <a:pPr>
              <a:spcAft>
                <a:spcPts val="0"/>
              </a:spcAft>
            </a:pPr>
            <a:r>
              <a:rPr lang="en-US" sz="2800" dirty="0">
                <a:ea typeface="Times New Roman" panose="02020603050405020304" pitchFamily="18" charset="0"/>
              </a:rPr>
              <a:t> </a:t>
            </a:r>
            <a:r>
              <a:rPr lang="en-US" sz="2800" dirty="0" smtClean="0">
                <a:ea typeface="Times New Roman" panose="02020603050405020304" pitchFamily="18" charset="0"/>
              </a:rPr>
              <a:t>violations </a:t>
            </a:r>
            <a:r>
              <a:rPr lang="en-US" sz="2800" dirty="0">
                <a:ea typeface="Times New Roman" panose="02020603050405020304" pitchFamily="18" charset="0"/>
              </a:rPr>
              <a:t>become more critical nowadays in India and also around the world. </a:t>
            </a:r>
            <a:endParaRPr lang="en-US" sz="2800" dirty="0" smtClean="0">
              <a:ea typeface="Times New Roman" panose="02020603050405020304" pitchFamily="18" charset="0"/>
            </a:endParaRPr>
          </a:p>
          <a:p>
            <a:pPr>
              <a:spcAft>
                <a:spcPts val="0"/>
              </a:spcAft>
            </a:pPr>
            <a:r>
              <a:rPr lang="en-US" sz="2800" dirty="0" smtClean="0">
                <a:ea typeface="Times New Roman" panose="02020603050405020304" pitchFamily="18" charset="0"/>
              </a:rPr>
              <a:t>This causes severe</a:t>
            </a:r>
            <a:r>
              <a:rPr lang="en-IN" sz="2800" dirty="0" smtClean="0">
                <a:ea typeface="Times New Roman" panose="02020603050405020304" pitchFamily="18" charset="0"/>
              </a:rPr>
              <a:t> </a:t>
            </a:r>
            <a:r>
              <a:rPr lang="en-US" sz="2800" dirty="0" smtClean="0">
                <a:ea typeface="Times New Roman" panose="02020603050405020304" pitchFamily="18" charset="0"/>
              </a:rPr>
              <a:t>destruction of property and more accidents that may endanger the lives of the people. To solve the</a:t>
            </a:r>
            <a:r>
              <a:rPr lang="en-IN" sz="2800" dirty="0" smtClean="0">
                <a:ea typeface="Times New Roman" panose="02020603050405020304" pitchFamily="18" charset="0"/>
              </a:rPr>
              <a:t> </a:t>
            </a:r>
            <a:r>
              <a:rPr lang="en-US" sz="2800" dirty="0" smtClean="0">
                <a:ea typeface="Times New Roman" panose="02020603050405020304" pitchFamily="18" charset="0"/>
              </a:rPr>
              <a:t>alarming problem and prevent such unfathomable consequences, traffic violation detection systems</a:t>
            </a:r>
            <a:r>
              <a:rPr lang="en-IN" sz="2800" dirty="0" smtClean="0">
                <a:ea typeface="Times New Roman" panose="02020603050405020304" pitchFamily="18" charset="0"/>
              </a:rPr>
              <a:t> </a:t>
            </a:r>
            <a:r>
              <a:rPr lang="en-US" sz="2800" dirty="0" smtClean="0">
                <a:ea typeface="Times New Roman" panose="02020603050405020304" pitchFamily="18" charset="0"/>
              </a:rPr>
              <a:t>are needed. </a:t>
            </a:r>
          </a:p>
          <a:p>
            <a:pPr>
              <a:spcAft>
                <a:spcPts val="0"/>
              </a:spcAft>
            </a:pPr>
            <a:r>
              <a:rPr lang="en-IN" sz="2800" dirty="0" smtClean="0">
                <a:ea typeface="Calibri" panose="020F0502020204030204" pitchFamily="34" charset="0"/>
                <a:cs typeface="Cambria" panose="02040503050406030204" pitchFamily="18" charset="0"/>
              </a:rPr>
              <a:t>A </a:t>
            </a:r>
            <a:r>
              <a:rPr lang="en-IN" sz="2800" dirty="0">
                <a:ea typeface="Calibri" panose="020F0502020204030204" pitchFamily="34" charset="0"/>
                <a:cs typeface="Cambria" panose="02040503050406030204" pitchFamily="18" charset="0"/>
              </a:rPr>
              <a:t>user friendly graphical interface is associated with the system to make it </a:t>
            </a:r>
            <a:r>
              <a:rPr lang="en-IN" sz="2800" dirty="0" smtClean="0">
                <a:ea typeface="Calibri" panose="020F0502020204030204" pitchFamily="34" charset="0"/>
                <a:cs typeface="Cambria" panose="02040503050406030204" pitchFamily="18" charset="0"/>
              </a:rPr>
              <a:t>simple</a:t>
            </a:r>
            <a:r>
              <a:rPr lang="en-IN" sz="2800" dirty="0">
                <a:ea typeface="Calibri" panose="020F0502020204030204" pitchFamily="34" charset="0"/>
                <a:cs typeface="Cambria" panose="02040503050406030204" pitchFamily="18" charset="0"/>
              </a:rPr>
              <a:t> </a:t>
            </a:r>
            <a:r>
              <a:rPr lang="en-IN" sz="2800" dirty="0" smtClean="0">
                <a:ea typeface="Calibri" panose="020F0502020204030204" pitchFamily="34" charset="0"/>
                <a:cs typeface="Cambria" panose="02040503050406030204" pitchFamily="18" charset="0"/>
              </a:rPr>
              <a:t>for </a:t>
            </a:r>
            <a:r>
              <a:rPr lang="en-IN" sz="2800" dirty="0">
                <a:ea typeface="Calibri" panose="020F0502020204030204" pitchFamily="34" charset="0"/>
                <a:cs typeface="Cambria" panose="02040503050406030204" pitchFamily="18" charset="0"/>
              </a:rPr>
              <a:t>the user to operate the system, monitor traffic and take action against the violations </a:t>
            </a:r>
            <a:r>
              <a:rPr lang="en-IN" sz="2800" dirty="0" smtClean="0">
                <a:ea typeface="Calibri" panose="020F0502020204030204" pitchFamily="34" charset="0"/>
                <a:cs typeface="Cambria" panose="02040503050406030204" pitchFamily="18" charset="0"/>
              </a:rPr>
              <a:t>of</a:t>
            </a:r>
            <a:r>
              <a:rPr lang="en-IN" sz="2800" dirty="0">
                <a:ea typeface="Calibri" panose="020F0502020204030204" pitchFamily="34" charset="0"/>
                <a:cs typeface="Cambria" panose="02040503050406030204" pitchFamily="18" charset="0"/>
              </a:rPr>
              <a:t> </a:t>
            </a:r>
            <a:r>
              <a:rPr lang="en-IN" sz="2800" dirty="0" smtClean="0">
                <a:ea typeface="Calibri" panose="020F0502020204030204" pitchFamily="34" charset="0"/>
                <a:cs typeface="Cambria" panose="02040503050406030204" pitchFamily="18" charset="0"/>
              </a:rPr>
              <a:t>traffic rules.</a:t>
            </a:r>
            <a:r>
              <a:rPr lang="en-US" sz="2800" dirty="0" smtClean="0">
                <a:ea typeface="Times New Roman" panose="02020603050405020304" pitchFamily="18" charset="0"/>
              </a:rPr>
              <a:t> </a:t>
            </a:r>
          </a:p>
          <a:p>
            <a:pPr>
              <a:spcAft>
                <a:spcPts val="0"/>
              </a:spcAft>
            </a:pPr>
            <a:r>
              <a:rPr lang="en-US" sz="2800" dirty="0" smtClean="0">
                <a:ea typeface="Times New Roman" panose="02020603050405020304" pitchFamily="18" charset="0"/>
              </a:rPr>
              <a:t>For </a:t>
            </a:r>
            <a:r>
              <a:rPr lang="en-US" sz="2800" dirty="0">
                <a:ea typeface="Times New Roman" panose="02020603050405020304" pitchFamily="18" charset="0"/>
              </a:rPr>
              <a:t>which the system enforces proper traffic regulations at all times, and </a:t>
            </a:r>
            <a:r>
              <a:rPr lang="en-US" sz="2800" dirty="0" smtClean="0">
                <a:ea typeface="Times New Roman" panose="02020603050405020304" pitchFamily="18" charset="0"/>
              </a:rPr>
              <a:t>apprehend</a:t>
            </a:r>
            <a:r>
              <a:rPr lang="en-IN" sz="2800" dirty="0" smtClean="0">
                <a:ea typeface="Times New Roman" panose="02020603050405020304" pitchFamily="18" charset="0"/>
              </a:rPr>
              <a:t> </a:t>
            </a:r>
            <a:r>
              <a:rPr lang="en-US" sz="2800" dirty="0" smtClean="0">
                <a:ea typeface="Times New Roman" panose="02020603050405020304" pitchFamily="18" charset="0"/>
              </a:rPr>
              <a:t>those who does </a:t>
            </a:r>
            <a:r>
              <a:rPr lang="en-US" sz="2800" dirty="0">
                <a:ea typeface="Times New Roman" panose="02020603050405020304" pitchFamily="18" charset="0"/>
              </a:rPr>
              <a:t>not comply. </a:t>
            </a:r>
            <a:endParaRPr lang="en-US" sz="2800" dirty="0" smtClean="0">
              <a:ea typeface="Times New Roman" panose="02020603050405020304" pitchFamily="18" charset="0"/>
            </a:endParaRPr>
          </a:p>
          <a:p>
            <a:pPr>
              <a:spcAft>
                <a:spcPts val="0"/>
              </a:spcAft>
            </a:pPr>
            <a:endParaRPr lang="en-US" sz="2400" dirty="0" smtClean="0">
              <a:ea typeface="Times New Roman" panose="02020603050405020304" pitchFamily="18" charset="0"/>
            </a:endParaRPr>
          </a:p>
          <a:p>
            <a:pPr marL="342900" indent="-342900">
              <a:spcAft>
                <a:spcPts val="0"/>
              </a:spcAft>
              <a:buFont typeface="Arial" panose="020B0604020202020204" pitchFamily="34" charset="0"/>
              <a:buChar char="•"/>
            </a:pPr>
            <a:r>
              <a:rPr lang="en-US" sz="2800" dirty="0" smtClean="0">
                <a:ea typeface="Times New Roman" panose="02020603050405020304" pitchFamily="18" charset="0"/>
              </a:rPr>
              <a:t>A </a:t>
            </a:r>
            <a:r>
              <a:rPr lang="en-US" sz="2800" dirty="0">
                <a:ea typeface="Times New Roman" panose="02020603050405020304" pitchFamily="18" charset="0"/>
              </a:rPr>
              <a:t>traffic violation detection system must be realized in real-time as </a:t>
            </a:r>
            <a:r>
              <a:rPr lang="en-US" sz="2800" dirty="0" smtClean="0">
                <a:ea typeface="Times New Roman" panose="02020603050405020304" pitchFamily="18" charset="0"/>
              </a:rPr>
              <a:t>the</a:t>
            </a:r>
            <a:r>
              <a:rPr lang="en-IN" sz="2800" dirty="0" smtClean="0">
                <a:ea typeface="Times New Roman" panose="02020603050405020304" pitchFamily="18" charset="0"/>
              </a:rPr>
              <a:t> </a:t>
            </a:r>
            <a:r>
              <a:rPr lang="en-US" sz="2800" dirty="0" smtClean="0">
                <a:ea typeface="Times New Roman" panose="02020603050405020304" pitchFamily="18" charset="0"/>
              </a:rPr>
              <a:t>authorities </a:t>
            </a:r>
            <a:r>
              <a:rPr lang="en-US" sz="2800" dirty="0">
                <a:ea typeface="Times New Roman" panose="02020603050405020304" pitchFamily="18" charset="0"/>
              </a:rPr>
              <a:t>track the roads all the time. T</a:t>
            </a:r>
            <a:r>
              <a:rPr lang="en-US" sz="2800" dirty="0" smtClean="0">
                <a:ea typeface="Times New Roman" panose="02020603050405020304" pitchFamily="18" charset="0"/>
              </a:rPr>
              <a:t>raffic </a:t>
            </a:r>
            <a:r>
              <a:rPr lang="en-US" sz="2800" dirty="0">
                <a:ea typeface="Times New Roman" panose="02020603050405020304" pitchFamily="18" charset="0"/>
              </a:rPr>
              <a:t>detection system </a:t>
            </a:r>
            <a:r>
              <a:rPr lang="en-US" sz="2800" dirty="0" smtClean="0">
                <a:ea typeface="Times New Roman" panose="02020603050405020304" pitchFamily="18" charset="0"/>
              </a:rPr>
              <a:t>detects</a:t>
            </a:r>
            <a:r>
              <a:rPr lang="en-IN" sz="2800" dirty="0" smtClean="0">
                <a:ea typeface="Times New Roman" panose="02020603050405020304" pitchFamily="18" charset="0"/>
              </a:rPr>
              <a:t> </a:t>
            </a:r>
            <a:r>
              <a:rPr lang="en-US" sz="2800" dirty="0" smtClean="0">
                <a:ea typeface="Times New Roman" panose="02020603050405020304" pitchFamily="18" charset="0"/>
              </a:rPr>
              <a:t>violations </a:t>
            </a:r>
            <a:r>
              <a:rPr lang="en-US" sz="2800" dirty="0">
                <a:ea typeface="Times New Roman" panose="02020603050405020304" pitchFamily="18" charset="0"/>
              </a:rPr>
              <a:t>faster than humans. </a:t>
            </a:r>
            <a:endParaRPr lang="en-US" sz="2800" dirty="0" smtClean="0">
              <a:ea typeface="Times New Roman" panose="02020603050405020304" pitchFamily="18" charset="0"/>
            </a:endParaRPr>
          </a:p>
          <a:p>
            <a:pPr marL="342900" indent="-342900">
              <a:spcAft>
                <a:spcPts val="0"/>
              </a:spcAft>
              <a:buFont typeface="Arial" panose="020B0604020202020204" pitchFamily="34" charset="0"/>
              <a:buChar char="•"/>
            </a:pPr>
            <a:r>
              <a:rPr lang="en-US" sz="2800" dirty="0" smtClean="0">
                <a:ea typeface="Times New Roman" panose="02020603050405020304" pitchFamily="18" charset="0"/>
              </a:rPr>
              <a:t>This </a:t>
            </a:r>
            <a:r>
              <a:rPr lang="en-US" sz="2800" dirty="0">
                <a:ea typeface="Times New Roman" panose="02020603050405020304" pitchFamily="18" charset="0"/>
              </a:rPr>
              <a:t>system can detect traffic light violation in real-time. </a:t>
            </a:r>
            <a:endParaRPr lang="en-US" sz="2800" dirty="0" smtClean="0">
              <a:ea typeface="Times New Roman" panose="02020603050405020304" pitchFamily="18" charset="0"/>
            </a:endParaRPr>
          </a:p>
          <a:p>
            <a:pPr marL="342900" indent="-342900">
              <a:spcAft>
                <a:spcPts val="0"/>
              </a:spcAft>
              <a:buFont typeface="Arial" panose="020B0604020202020204" pitchFamily="34" charset="0"/>
              <a:buChar char="•"/>
            </a:pPr>
            <a:r>
              <a:rPr lang="en-US" sz="2800" dirty="0" smtClean="0">
                <a:ea typeface="Times New Roman" panose="02020603050405020304" pitchFamily="18" charset="0"/>
              </a:rPr>
              <a:t>A user</a:t>
            </a:r>
            <a:r>
              <a:rPr lang="en-IN" sz="2800" dirty="0" smtClean="0">
                <a:ea typeface="Times New Roman" panose="02020603050405020304" pitchFamily="18" charset="0"/>
              </a:rPr>
              <a:t> </a:t>
            </a:r>
            <a:r>
              <a:rPr lang="en-US" sz="2800" dirty="0" smtClean="0">
                <a:ea typeface="Times New Roman" panose="02020603050405020304" pitchFamily="18" charset="0"/>
              </a:rPr>
              <a:t>friendly </a:t>
            </a:r>
            <a:r>
              <a:rPr lang="en-US" sz="2800" dirty="0">
                <a:ea typeface="Times New Roman" panose="02020603050405020304" pitchFamily="18" charset="0"/>
              </a:rPr>
              <a:t>graphical interface is associated with the system to make it simple for the user to operate </a:t>
            </a:r>
            <a:r>
              <a:rPr lang="en-US" sz="2800" dirty="0" smtClean="0">
                <a:ea typeface="Times New Roman" panose="02020603050405020304" pitchFamily="18" charset="0"/>
              </a:rPr>
              <a:t>the</a:t>
            </a:r>
            <a:r>
              <a:rPr lang="en-IN" sz="2800" dirty="0" smtClean="0">
                <a:ea typeface="Times New Roman" panose="02020603050405020304" pitchFamily="18" charset="0"/>
              </a:rPr>
              <a:t> </a:t>
            </a:r>
            <a:r>
              <a:rPr lang="en-US" sz="2800" dirty="0" smtClean="0">
                <a:ea typeface="Times New Roman" panose="02020603050405020304" pitchFamily="18" charset="0"/>
              </a:rPr>
              <a:t>system. </a:t>
            </a:r>
          </a:p>
          <a:p>
            <a:pPr marL="342900" indent="-342900">
              <a:spcAft>
                <a:spcPts val="0"/>
              </a:spcAft>
              <a:buFont typeface="Arial" panose="020B0604020202020204" pitchFamily="34" charset="0"/>
              <a:buChar char="•"/>
            </a:pPr>
            <a:r>
              <a:rPr lang="en-US" sz="2800" dirty="0" smtClean="0">
                <a:ea typeface="Times New Roman" panose="02020603050405020304" pitchFamily="18" charset="0"/>
              </a:rPr>
              <a:t>Monitor </a:t>
            </a:r>
            <a:r>
              <a:rPr lang="en-US" sz="2800" dirty="0">
                <a:ea typeface="Times New Roman" panose="02020603050405020304" pitchFamily="18" charset="0"/>
              </a:rPr>
              <a:t>traffic and take action against the violations of traffic rules.</a:t>
            </a:r>
            <a:endParaRPr lang="en-IN" sz="2800" dirty="0">
              <a:effectLst/>
              <a:ea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88"/>
            <a:ext cx="14633575" cy="1216660"/>
            <a:chOff x="0" y="758188"/>
            <a:chExt cx="14633575" cy="1216660"/>
          </a:xfrm>
        </p:grpSpPr>
        <p:sp>
          <p:nvSpPr>
            <p:cNvPr id="3" name="object 3"/>
            <p:cNvSpPr/>
            <p:nvPr/>
          </p:nvSpPr>
          <p:spPr>
            <a:xfrm>
              <a:off x="0" y="758188"/>
              <a:ext cx="14633539" cy="1216657"/>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3586350" y="734565"/>
            <a:ext cx="8732650" cy="848360"/>
          </a:xfrm>
          <a:prstGeom prst="rect">
            <a:avLst/>
          </a:prstGeom>
        </p:spPr>
        <p:txBody>
          <a:bodyPr vert="horz" wrap="square" lIns="0" tIns="12700" rIns="0" bIns="0" rtlCol="0">
            <a:spAutoFit/>
          </a:bodyPr>
          <a:lstStyle/>
          <a:p>
            <a:pPr marL="12700">
              <a:lnSpc>
                <a:spcPct val="100000"/>
              </a:lnSpc>
              <a:spcBef>
                <a:spcPts val="100"/>
              </a:spcBef>
            </a:pPr>
            <a:r>
              <a:rPr spc="-5" dirty="0"/>
              <a:t>3. </a:t>
            </a:r>
            <a:r>
              <a:rPr dirty="0"/>
              <a:t>Theory and</a:t>
            </a:r>
            <a:r>
              <a:rPr spc="-95" dirty="0"/>
              <a:t> </a:t>
            </a:r>
            <a:r>
              <a:rPr spc="-15" dirty="0"/>
              <a:t>fundamentals</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6" y="2077204"/>
            <a:ext cx="11852894" cy="7073731"/>
          </a:xfrm>
          <a:prstGeom prst="rect">
            <a:avLst/>
          </a:prstGeom>
        </p:spPr>
        <p:txBody>
          <a:bodyPr vert="horz" wrap="square" lIns="0" tIns="12700" rIns="0" bIns="0" rtlCol="0">
            <a:spAutoFit/>
          </a:bodyPr>
          <a:lstStyle/>
          <a:p>
            <a:pPr marL="12700">
              <a:spcBef>
                <a:spcPts val="100"/>
              </a:spcBef>
              <a:tabLst>
                <a:tab pos="780415" algn="l"/>
              </a:tabLst>
            </a:pPr>
            <a:r>
              <a:rPr lang="en-US" sz="2800" dirty="0"/>
              <a:t>Detecting and tracking the vehicle and their activities accurately is the main priority of the </a:t>
            </a:r>
            <a:r>
              <a:rPr lang="en-US" sz="2800" dirty="0" smtClean="0"/>
              <a:t>system. It is </a:t>
            </a:r>
            <a:r>
              <a:rPr lang="en-US" sz="2800" dirty="0"/>
              <a:t>Real-time traffic violation </a:t>
            </a:r>
            <a:r>
              <a:rPr lang="en-US" sz="2800" dirty="0" smtClean="0"/>
              <a:t>detection</a:t>
            </a:r>
          </a:p>
          <a:p>
            <a:pPr marL="469900" indent="-457200">
              <a:spcBef>
                <a:spcPts val="100"/>
              </a:spcBef>
              <a:buFont typeface="Arial" panose="020B0604020202020204" pitchFamily="34" charset="0"/>
              <a:buChar char="•"/>
              <a:tabLst>
                <a:tab pos="780415" algn="l"/>
              </a:tabLst>
            </a:pPr>
            <a:endParaRPr lang="en-US" sz="2800" dirty="0"/>
          </a:p>
          <a:p>
            <a:pPr marL="12700">
              <a:spcBef>
                <a:spcPts val="100"/>
              </a:spcBef>
              <a:tabLst>
                <a:tab pos="780415" algn="l"/>
              </a:tabLst>
            </a:pPr>
            <a:r>
              <a:rPr lang="en-IN" sz="2800" b="1" dirty="0" smtClean="0"/>
              <a:t>Vehicle Classification</a:t>
            </a:r>
          </a:p>
          <a:p>
            <a:pPr marL="12700">
              <a:spcBef>
                <a:spcPts val="100"/>
              </a:spcBef>
              <a:tabLst>
                <a:tab pos="780415" algn="l"/>
              </a:tabLst>
            </a:pPr>
            <a:endParaRPr lang="en-IN" sz="2800" b="1" dirty="0" smtClean="0"/>
          </a:p>
          <a:p>
            <a:pPr marL="469900" indent="-457200">
              <a:spcBef>
                <a:spcPts val="100"/>
              </a:spcBef>
              <a:buFont typeface="Arial" panose="020B0604020202020204" pitchFamily="34" charset="0"/>
              <a:buChar char="•"/>
              <a:tabLst>
                <a:tab pos="780415" algn="l"/>
              </a:tabLst>
            </a:pPr>
            <a:r>
              <a:rPr lang="en-US" sz="2800" dirty="0" smtClean="0"/>
              <a:t>In this moving </a:t>
            </a:r>
            <a:r>
              <a:rPr lang="en-US" sz="2800" dirty="0"/>
              <a:t>objects are detected. </a:t>
            </a:r>
            <a:endParaRPr lang="en-US" sz="2800" dirty="0" smtClean="0"/>
          </a:p>
          <a:p>
            <a:pPr marL="469900" indent="-457200">
              <a:spcBef>
                <a:spcPts val="100"/>
              </a:spcBef>
              <a:buFont typeface="Arial" panose="020B0604020202020204" pitchFamily="34" charset="0"/>
              <a:buChar char="•"/>
              <a:tabLst>
                <a:tab pos="780415" algn="l"/>
              </a:tabLst>
            </a:pPr>
            <a:r>
              <a:rPr lang="en-US" sz="2800" dirty="0" smtClean="0"/>
              <a:t>YOLOv3</a:t>
            </a:r>
            <a:r>
              <a:rPr lang="en-US" sz="2800" dirty="0"/>
              <a:t>, open CV is used to classify those moving objects into respective </a:t>
            </a:r>
            <a:r>
              <a:rPr lang="en-US" sz="2800" dirty="0" smtClean="0"/>
              <a:t>classes &amp; detection </a:t>
            </a:r>
            <a:r>
              <a:rPr lang="en-US" sz="2800" smtClean="0"/>
              <a:t>of object.</a:t>
            </a:r>
            <a:endParaRPr lang="en-US" sz="2800" dirty="0" smtClean="0"/>
          </a:p>
          <a:p>
            <a:pPr marL="12700">
              <a:spcBef>
                <a:spcPts val="100"/>
              </a:spcBef>
              <a:tabLst>
                <a:tab pos="780415" algn="l"/>
              </a:tabLst>
            </a:pPr>
            <a:endParaRPr lang="en-US" sz="2800" dirty="0"/>
          </a:p>
          <a:p>
            <a:pPr marL="12700">
              <a:spcBef>
                <a:spcPts val="100"/>
              </a:spcBef>
              <a:tabLst>
                <a:tab pos="780415" algn="l"/>
              </a:tabLst>
            </a:pPr>
            <a:r>
              <a:rPr lang="en-US" sz="2800" b="1" dirty="0"/>
              <a:t>Traffic </a:t>
            </a:r>
            <a:r>
              <a:rPr lang="en-US" sz="2800" b="1" dirty="0" smtClean="0"/>
              <a:t>Measurement</a:t>
            </a:r>
          </a:p>
          <a:p>
            <a:pPr marL="469900" indent="-457200">
              <a:spcBef>
                <a:spcPts val="100"/>
              </a:spcBef>
              <a:buFont typeface="Arial" panose="020B0604020202020204" pitchFamily="34" charset="0"/>
              <a:buChar char="•"/>
              <a:tabLst>
                <a:tab pos="780415" algn="l"/>
              </a:tabLst>
            </a:pPr>
            <a:endParaRPr lang="en-US" sz="2800" b="1" dirty="0"/>
          </a:p>
          <a:p>
            <a:pPr marL="469900" indent="-457200">
              <a:spcBef>
                <a:spcPts val="100"/>
              </a:spcBef>
              <a:buFont typeface="Arial" panose="020B0604020202020204" pitchFamily="34" charset="0"/>
              <a:buChar char="•"/>
              <a:tabLst>
                <a:tab pos="780415" algn="l"/>
              </a:tabLst>
            </a:pPr>
            <a:r>
              <a:rPr lang="en-US" sz="2800" dirty="0" smtClean="0"/>
              <a:t>In this project it can measures the number of vehicles.</a:t>
            </a:r>
          </a:p>
          <a:p>
            <a:pPr marL="469900" indent="-457200">
              <a:spcBef>
                <a:spcPts val="100"/>
              </a:spcBef>
              <a:buFont typeface="Arial" panose="020B0604020202020204" pitchFamily="34" charset="0"/>
              <a:buChar char="•"/>
              <a:tabLst>
                <a:tab pos="780415" algn="l"/>
              </a:tabLst>
            </a:pPr>
            <a:r>
              <a:rPr lang="en-US" sz="2800" dirty="0" smtClean="0"/>
              <a:t>Measure the up and down goes vehicles. </a:t>
            </a:r>
            <a:endParaRPr lang="en-IN" sz="2800" dirty="0"/>
          </a:p>
          <a:p>
            <a:pPr marL="12700">
              <a:lnSpc>
                <a:spcPct val="100000"/>
              </a:lnSpc>
              <a:spcBef>
                <a:spcPts val="100"/>
              </a:spcBef>
              <a:tabLst>
                <a:tab pos="780415" algn="l"/>
              </a:tabLst>
            </a:pPr>
            <a:endParaRPr lang="en-US" sz="2800" dirty="0" smtClean="0"/>
          </a:p>
          <a:p>
            <a:pPr marL="12700">
              <a:lnSpc>
                <a:spcPct val="100000"/>
              </a:lnSpc>
              <a:spcBef>
                <a:spcPts val="100"/>
              </a:spcBef>
              <a:tabLst>
                <a:tab pos="780415" algn="l"/>
              </a:tabLst>
            </a:pPr>
            <a:endParaRPr lang="en-US" sz="2800" dirty="0">
              <a:latin typeface="Carlito"/>
              <a:cs typeface="Carlito"/>
            </a:endParaRPr>
          </a:p>
          <a:p>
            <a:pPr marL="12700">
              <a:lnSpc>
                <a:spcPct val="100000"/>
              </a:lnSpc>
              <a:spcBef>
                <a:spcPts val="100"/>
              </a:spcBef>
              <a:tabLst>
                <a:tab pos="780415" algn="l"/>
              </a:tabLst>
            </a:pPr>
            <a:endParaRPr sz="2800" dirty="0">
              <a:latin typeface="Carlito"/>
              <a:cs typeface="Carlito"/>
            </a:endParaRPr>
          </a:p>
        </p:txBody>
      </p:sp>
      <p:sp>
        <p:nvSpPr>
          <p:cNvPr id="14" name="object 14"/>
          <p:cNvSpPr txBox="1"/>
          <p:nvPr/>
        </p:nvSpPr>
        <p:spPr>
          <a:xfrm>
            <a:off x="17411693" y="10037385"/>
            <a:ext cx="206375" cy="384721"/>
          </a:xfrm>
          <a:prstGeom prst="rect">
            <a:avLst/>
          </a:prstGeom>
        </p:spPr>
        <p:txBody>
          <a:bodyPr vert="horz" wrap="square" lIns="0" tIns="0" rIns="0" bIns="0" rtlCol="0">
            <a:spAutoFit/>
          </a:bodyPr>
          <a:lstStyle/>
          <a:p>
            <a:pPr>
              <a:lnSpc>
                <a:spcPts val="3040"/>
              </a:lnSpc>
            </a:pPr>
            <a:endParaRPr sz="3200" dirty="0">
              <a:latin typeface="Carlito"/>
              <a:cs typeface="Carlito"/>
            </a:endParaRPr>
          </a:p>
        </p:txBody>
      </p:sp>
      <p:sp>
        <p:nvSpPr>
          <p:cNvPr id="15" name="object 15"/>
          <p:cNvSpPr txBox="1">
            <a:spLocks noGrp="1"/>
          </p:cNvSpPr>
          <p:nvPr>
            <p:ph type="dt" sz="half" idx="6"/>
          </p:nvPr>
        </p:nvSpPr>
        <p:spPr>
          <a:xfrm>
            <a:off x="738979" y="9831977"/>
            <a:ext cx="111228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5</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88"/>
            <a:ext cx="14633575" cy="1216660"/>
            <a:chOff x="0" y="758188"/>
            <a:chExt cx="14633575" cy="1216660"/>
          </a:xfrm>
        </p:grpSpPr>
        <p:sp>
          <p:nvSpPr>
            <p:cNvPr id="3" name="object 3"/>
            <p:cNvSpPr/>
            <p:nvPr/>
          </p:nvSpPr>
          <p:spPr>
            <a:xfrm>
              <a:off x="0" y="758188"/>
              <a:ext cx="14633539" cy="1216657"/>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3586350" y="734565"/>
            <a:ext cx="8732650" cy="848360"/>
          </a:xfrm>
          <a:prstGeom prst="rect">
            <a:avLst/>
          </a:prstGeom>
        </p:spPr>
        <p:txBody>
          <a:bodyPr vert="horz" wrap="square" lIns="0" tIns="12700" rIns="0" bIns="0" rtlCol="0">
            <a:spAutoFit/>
          </a:bodyPr>
          <a:lstStyle/>
          <a:p>
            <a:pPr marL="12700">
              <a:lnSpc>
                <a:spcPct val="100000"/>
              </a:lnSpc>
              <a:spcBef>
                <a:spcPts val="100"/>
              </a:spcBef>
            </a:pPr>
            <a:r>
              <a:rPr spc="-5" dirty="0"/>
              <a:t>3. </a:t>
            </a:r>
            <a:r>
              <a:rPr dirty="0"/>
              <a:t>Theory and</a:t>
            </a:r>
            <a:r>
              <a:rPr spc="-95" dirty="0"/>
              <a:t> </a:t>
            </a:r>
            <a:r>
              <a:rPr spc="-15" dirty="0"/>
              <a:t>fundamentals</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5" y="2077204"/>
            <a:ext cx="12462495" cy="6383799"/>
          </a:xfrm>
          <a:prstGeom prst="rect">
            <a:avLst/>
          </a:prstGeom>
        </p:spPr>
        <p:txBody>
          <a:bodyPr vert="horz" wrap="square" lIns="0" tIns="12700" rIns="0" bIns="0" rtlCol="0">
            <a:spAutoFit/>
          </a:bodyPr>
          <a:lstStyle/>
          <a:p>
            <a:pPr marL="12700">
              <a:spcBef>
                <a:spcPts val="100"/>
              </a:spcBef>
              <a:tabLst>
                <a:tab pos="780415" algn="l"/>
              </a:tabLst>
            </a:pPr>
            <a:r>
              <a:rPr lang="en-IN" sz="2800" b="1" dirty="0" smtClean="0"/>
              <a:t>Violation Detection</a:t>
            </a:r>
          </a:p>
          <a:p>
            <a:pPr marL="12700">
              <a:spcBef>
                <a:spcPts val="100"/>
              </a:spcBef>
              <a:tabLst>
                <a:tab pos="780415" algn="l"/>
              </a:tabLst>
            </a:pPr>
            <a:endParaRPr lang="en-IN" sz="2800" b="1" dirty="0" smtClean="0"/>
          </a:p>
          <a:p>
            <a:pPr marL="469900" indent="-457200">
              <a:spcBef>
                <a:spcPts val="100"/>
              </a:spcBef>
              <a:buFont typeface="Arial" panose="020B0604020202020204" pitchFamily="34" charset="0"/>
              <a:buChar char="•"/>
              <a:tabLst>
                <a:tab pos="780415" algn="l"/>
              </a:tabLst>
            </a:pPr>
            <a:r>
              <a:rPr lang="en-US" sz="2800" dirty="0"/>
              <a:t>After detecting the vehicles, violation cases are checked</a:t>
            </a:r>
            <a:r>
              <a:rPr lang="en-US" sz="2800" dirty="0" smtClean="0"/>
              <a:t>.</a:t>
            </a:r>
          </a:p>
          <a:p>
            <a:pPr marL="469900" indent="-457200">
              <a:spcBef>
                <a:spcPts val="100"/>
              </a:spcBef>
              <a:buFont typeface="Arial" panose="020B0604020202020204" pitchFamily="34" charset="0"/>
              <a:buChar char="•"/>
              <a:tabLst>
                <a:tab pos="780415" algn="l"/>
              </a:tabLst>
            </a:pPr>
            <a:r>
              <a:rPr lang="en-US" sz="2800" dirty="0" smtClean="0"/>
              <a:t>A </a:t>
            </a:r>
            <a:r>
              <a:rPr lang="en-US" sz="2800" dirty="0"/>
              <a:t>traffic line is drawn over the road in the preview of the given video footage </a:t>
            </a:r>
            <a:r>
              <a:rPr lang="en-US" sz="2800" dirty="0" smtClean="0"/>
              <a:t>by the </a:t>
            </a:r>
            <a:r>
              <a:rPr lang="en-US" sz="2800" dirty="0"/>
              <a:t>user. </a:t>
            </a:r>
            <a:endParaRPr lang="en-US" sz="2800" dirty="0" smtClean="0"/>
          </a:p>
          <a:p>
            <a:pPr marL="469900" indent="-457200">
              <a:spcBef>
                <a:spcPts val="100"/>
              </a:spcBef>
              <a:buFont typeface="Arial" panose="020B0604020202020204" pitchFamily="34" charset="0"/>
              <a:buChar char="•"/>
              <a:tabLst>
                <a:tab pos="780415" algn="l"/>
              </a:tabLst>
            </a:pPr>
            <a:r>
              <a:rPr lang="en-US" sz="2800" dirty="0"/>
              <a:t>The detected objects have a green bounding </a:t>
            </a:r>
            <a:r>
              <a:rPr lang="en-US" sz="2800" dirty="0" smtClean="0"/>
              <a:t>box</a:t>
            </a:r>
          </a:p>
          <a:p>
            <a:pPr marL="469900" indent="-457200">
              <a:spcBef>
                <a:spcPts val="100"/>
              </a:spcBef>
              <a:buFont typeface="Arial" panose="020B0604020202020204" pitchFamily="34" charset="0"/>
              <a:buChar char="•"/>
              <a:tabLst>
                <a:tab pos="780415" algn="l"/>
              </a:tabLst>
            </a:pPr>
            <a:r>
              <a:rPr lang="en-US" sz="2800" dirty="0"/>
              <a:t>After detecting violation, the bounding box around the vehicle becomes red.</a:t>
            </a:r>
            <a:endParaRPr lang="en-IN" sz="2800" dirty="0"/>
          </a:p>
          <a:p>
            <a:pPr marL="12700">
              <a:spcBef>
                <a:spcPts val="100"/>
              </a:spcBef>
              <a:tabLst>
                <a:tab pos="780415" algn="l"/>
              </a:tabLst>
            </a:pPr>
            <a:endParaRPr lang="en-US" sz="2800" dirty="0"/>
          </a:p>
          <a:p>
            <a:pPr marL="12700">
              <a:spcBef>
                <a:spcPts val="100"/>
              </a:spcBef>
              <a:tabLst>
                <a:tab pos="780415" algn="l"/>
              </a:tabLst>
            </a:pPr>
            <a:r>
              <a:rPr lang="en-US" sz="2800" b="1" dirty="0"/>
              <a:t>Decision </a:t>
            </a:r>
            <a:r>
              <a:rPr lang="en-US" sz="2800" b="1" dirty="0" smtClean="0"/>
              <a:t>Making</a:t>
            </a:r>
          </a:p>
          <a:p>
            <a:pPr marL="12700">
              <a:spcBef>
                <a:spcPts val="100"/>
              </a:spcBef>
              <a:tabLst>
                <a:tab pos="780415" algn="l"/>
              </a:tabLst>
            </a:pPr>
            <a:endParaRPr lang="en-US" sz="4000" b="1" dirty="0"/>
          </a:p>
          <a:p>
            <a:pPr marL="469900" indent="-457200">
              <a:spcBef>
                <a:spcPts val="100"/>
              </a:spcBef>
              <a:buFont typeface="Arial" panose="020B0604020202020204" pitchFamily="34" charset="0"/>
              <a:buChar char="•"/>
              <a:tabLst>
                <a:tab pos="780415" algn="l"/>
              </a:tabLst>
            </a:pPr>
            <a:r>
              <a:rPr lang="en-US" sz="2800" dirty="0" smtClean="0"/>
              <a:t>This computer vision based system is faster than human work &amp; observation.</a:t>
            </a:r>
          </a:p>
          <a:p>
            <a:pPr marL="469900" indent="-457200">
              <a:spcBef>
                <a:spcPts val="100"/>
              </a:spcBef>
              <a:buFont typeface="Arial" panose="020B0604020202020204" pitchFamily="34" charset="0"/>
              <a:buChar char="•"/>
              <a:tabLst>
                <a:tab pos="780415" algn="l"/>
              </a:tabLst>
            </a:pPr>
            <a:r>
              <a:rPr lang="en-US" sz="2800" dirty="0" smtClean="0"/>
              <a:t> gives violation output within time.(real time)</a:t>
            </a:r>
          </a:p>
          <a:p>
            <a:pPr marL="12700">
              <a:lnSpc>
                <a:spcPct val="100000"/>
              </a:lnSpc>
              <a:spcBef>
                <a:spcPts val="100"/>
              </a:spcBef>
              <a:tabLst>
                <a:tab pos="780415" algn="l"/>
              </a:tabLst>
            </a:pPr>
            <a:endParaRPr lang="en-US" sz="2800" dirty="0">
              <a:latin typeface="Carlito"/>
              <a:cs typeface="Carlito"/>
            </a:endParaRPr>
          </a:p>
          <a:p>
            <a:pPr marL="12700">
              <a:lnSpc>
                <a:spcPct val="100000"/>
              </a:lnSpc>
              <a:spcBef>
                <a:spcPts val="100"/>
              </a:spcBef>
              <a:tabLst>
                <a:tab pos="780415" algn="l"/>
              </a:tabLst>
            </a:pPr>
            <a:endParaRPr sz="2800" dirty="0">
              <a:latin typeface="Carlito"/>
              <a:cs typeface="Carlito"/>
            </a:endParaRPr>
          </a:p>
        </p:txBody>
      </p:sp>
      <p:sp>
        <p:nvSpPr>
          <p:cNvPr id="14" name="object 14"/>
          <p:cNvSpPr txBox="1"/>
          <p:nvPr/>
        </p:nvSpPr>
        <p:spPr>
          <a:xfrm>
            <a:off x="17411693" y="10037385"/>
            <a:ext cx="206375" cy="384721"/>
          </a:xfrm>
          <a:prstGeom prst="rect">
            <a:avLst/>
          </a:prstGeom>
        </p:spPr>
        <p:txBody>
          <a:bodyPr vert="horz" wrap="square" lIns="0" tIns="0" rIns="0" bIns="0" rtlCol="0">
            <a:spAutoFit/>
          </a:bodyPr>
          <a:lstStyle/>
          <a:p>
            <a:pPr>
              <a:lnSpc>
                <a:spcPts val="3040"/>
              </a:lnSpc>
            </a:pPr>
            <a:endParaRPr sz="3200" dirty="0">
              <a:latin typeface="Carlito"/>
              <a:cs typeface="Carlito"/>
            </a:endParaRPr>
          </a:p>
        </p:txBody>
      </p:sp>
      <p:sp>
        <p:nvSpPr>
          <p:cNvPr id="15" name="object 15"/>
          <p:cNvSpPr txBox="1">
            <a:spLocks noGrp="1"/>
          </p:cNvSpPr>
          <p:nvPr>
            <p:ph type="dt" sz="half" idx="6"/>
          </p:nvPr>
        </p:nvSpPr>
        <p:spPr>
          <a:xfrm>
            <a:off x="738979" y="9831977"/>
            <a:ext cx="111228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6</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extLst>
      <p:ext uri="{BB962C8B-B14F-4D97-AF65-F5344CB8AC3E}">
        <p14:creationId xmlns:p14="http://schemas.microsoft.com/office/powerpoint/2010/main" val="1335995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8"/>
            <a:ext cx="14633575" cy="2039620"/>
            <a:chOff x="0" y="758178"/>
            <a:chExt cx="14633575" cy="2039620"/>
          </a:xfrm>
        </p:grpSpPr>
        <p:sp>
          <p:nvSpPr>
            <p:cNvPr id="3" name="object 3"/>
            <p:cNvSpPr/>
            <p:nvPr/>
          </p:nvSpPr>
          <p:spPr>
            <a:xfrm>
              <a:off x="0" y="758178"/>
              <a:ext cx="14633539" cy="2039615"/>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5705030" y="734565"/>
            <a:ext cx="4175570" cy="848360"/>
          </a:xfrm>
          <a:prstGeom prst="rect">
            <a:avLst/>
          </a:prstGeom>
        </p:spPr>
        <p:txBody>
          <a:bodyPr vert="horz" wrap="square" lIns="0" tIns="12700" rIns="0" bIns="0" rtlCol="0">
            <a:spAutoFit/>
          </a:bodyPr>
          <a:lstStyle/>
          <a:p>
            <a:pPr marL="12700">
              <a:lnSpc>
                <a:spcPct val="100000"/>
              </a:lnSpc>
              <a:spcBef>
                <a:spcPts val="100"/>
              </a:spcBef>
            </a:pPr>
            <a:r>
              <a:rPr spc="-5" dirty="0"/>
              <a:t>4.</a:t>
            </a:r>
            <a:r>
              <a:rPr spc="-100" dirty="0"/>
              <a:t> </a:t>
            </a:r>
            <a:r>
              <a:rPr spc="-10" dirty="0"/>
              <a:t>Objectives</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193800" y="2374900"/>
            <a:ext cx="11548094" cy="4752583"/>
          </a:xfrm>
          <a:prstGeom prst="rect">
            <a:avLst/>
          </a:prstGeom>
        </p:spPr>
        <p:txBody>
          <a:bodyPr vert="horz" wrap="square" lIns="0" tIns="12700" rIns="0" bIns="0" rtlCol="0">
            <a:spAutoFit/>
          </a:bodyPr>
          <a:lstStyle/>
          <a:p>
            <a:pPr marL="457200" indent="-457200">
              <a:buFont typeface="Arial" panose="020B0604020202020204" pitchFamily="34" charset="0"/>
              <a:buChar char="•"/>
            </a:pPr>
            <a:r>
              <a:rPr lang="en-IN" sz="2800" dirty="0"/>
              <a:t>The goal of the project is to automate the traffic signal violation detection </a:t>
            </a:r>
            <a:r>
              <a:rPr lang="en-IN" sz="2800" dirty="0" smtClean="0"/>
              <a:t>system.</a:t>
            </a:r>
          </a:p>
          <a:p>
            <a:endParaRPr lang="en-IN" sz="2800" dirty="0" smtClean="0"/>
          </a:p>
          <a:p>
            <a:pPr marL="457200" indent="-457200">
              <a:buFont typeface="Arial" panose="020B0604020202020204" pitchFamily="34" charset="0"/>
              <a:buChar char="•"/>
            </a:pPr>
            <a:r>
              <a:rPr lang="en-IN" sz="2800" dirty="0" smtClean="0"/>
              <a:t>Make </a:t>
            </a:r>
            <a:r>
              <a:rPr lang="en-IN" sz="2800" dirty="0"/>
              <a:t>it easy for the traffic police department to monitor the traffic and take action against the violated vehicle owner in a fast and efficient way. </a:t>
            </a:r>
            <a:endParaRPr lang="en-IN" sz="2800" dirty="0" smtClean="0"/>
          </a:p>
          <a:p>
            <a:pPr marL="457200" indent="-457200">
              <a:buFont typeface="Arial" panose="020B0604020202020204" pitchFamily="34" charset="0"/>
              <a:buChar char="•"/>
            </a:pPr>
            <a:endParaRPr lang="en-IN" sz="2800" dirty="0" smtClean="0"/>
          </a:p>
          <a:p>
            <a:pPr marL="457200" indent="-457200">
              <a:buFont typeface="Arial" panose="020B0604020202020204" pitchFamily="34" charset="0"/>
              <a:buChar char="•"/>
            </a:pPr>
            <a:r>
              <a:rPr lang="en-IN" sz="2800" dirty="0" smtClean="0"/>
              <a:t>Detecting </a:t>
            </a:r>
            <a:r>
              <a:rPr lang="en-IN" sz="2800" dirty="0"/>
              <a:t>and tracking the vehicle and their activities accurately is the main priority of the system</a:t>
            </a:r>
            <a:r>
              <a:rPr lang="en-IN" sz="2800" dirty="0" smtClean="0"/>
              <a:t>.</a:t>
            </a:r>
          </a:p>
          <a:p>
            <a:pPr marL="457200" indent="-457200">
              <a:buFont typeface="Arial" panose="020B0604020202020204" pitchFamily="34" charset="0"/>
              <a:buChar char="•"/>
            </a:pPr>
            <a:endParaRPr lang="en-IN" sz="2800" dirty="0"/>
          </a:p>
          <a:p>
            <a:pPr marL="457200" indent="-457200">
              <a:buFont typeface="Arial" panose="020B0604020202020204" pitchFamily="34" charset="0"/>
              <a:buChar char="•"/>
            </a:pPr>
            <a:r>
              <a:rPr lang="en-IN" sz="2800" dirty="0" smtClean="0"/>
              <a:t>Make Road traffic police free from such struggling duty, remove all human work beside and provide such accurate violation detection system.</a:t>
            </a:r>
            <a:endParaRPr lang="en-IN" sz="2800" dirty="0"/>
          </a:p>
        </p:txBody>
      </p:sp>
      <p:sp>
        <p:nvSpPr>
          <p:cNvPr id="10" name="object 10"/>
          <p:cNvSpPr txBox="1"/>
          <p:nvPr/>
        </p:nvSpPr>
        <p:spPr>
          <a:xfrm>
            <a:off x="17411693" y="10037385"/>
            <a:ext cx="206375" cy="406400"/>
          </a:xfrm>
          <a:prstGeom prst="rect">
            <a:avLst/>
          </a:prstGeom>
        </p:spPr>
        <p:txBody>
          <a:bodyPr vert="horz" wrap="square" lIns="0" tIns="0" rIns="0" bIns="0" rtlCol="0">
            <a:spAutoFit/>
          </a:bodyPr>
          <a:lstStyle/>
          <a:p>
            <a:pPr>
              <a:lnSpc>
                <a:spcPts val="3040"/>
              </a:lnSpc>
            </a:pPr>
            <a:r>
              <a:rPr sz="3200" dirty="0">
                <a:solidFill>
                  <a:srgbClr val="FFFFFF"/>
                </a:solidFill>
                <a:latin typeface="Carlito"/>
                <a:cs typeface="Carlito"/>
              </a:rPr>
              <a:t>2</a:t>
            </a:r>
            <a:endParaRPr sz="3200" dirty="0">
              <a:latin typeface="Carlito"/>
              <a:cs typeface="Carlito"/>
            </a:endParaRPr>
          </a:p>
        </p:txBody>
      </p:sp>
      <p:sp>
        <p:nvSpPr>
          <p:cNvPr id="11" name="object 11"/>
          <p:cNvSpPr txBox="1">
            <a:spLocks noGrp="1"/>
          </p:cNvSpPr>
          <p:nvPr>
            <p:ph type="dt" sz="half" idx="6"/>
          </p:nvPr>
        </p:nvSpPr>
        <p:spPr>
          <a:xfrm>
            <a:off x="738979" y="9831977"/>
            <a:ext cx="112752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7</a:t>
            </a:fld>
            <a:endParaRPr dirty="0"/>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98"/>
            <a:ext cx="14633575" cy="2862580"/>
            <a:chOff x="0" y="758198"/>
            <a:chExt cx="14633575" cy="2862580"/>
          </a:xfrm>
        </p:grpSpPr>
        <p:sp>
          <p:nvSpPr>
            <p:cNvPr id="3" name="object 3"/>
            <p:cNvSpPr/>
            <p:nvPr/>
          </p:nvSpPr>
          <p:spPr>
            <a:xfrm>
              <a:off x="0" y="758198"/>
              <a:ext cx="14633539" cy="2862569"/>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4791689" y="734565"/>
            <a:ext cx="6003311" cy="848360"/>
          </a:xfrm>
          <a:prstGeom prst="rect">
            <a:avLst/>
          </a:prstGeom>
        </p:spPr>
        <p:txBody>
          <a:bodyPr vert="horz" wrap="square" lIns="0" tIns="12700" rIns="0" bIns="0" rtlCol="0">
            <a:spAutoFit/>
          </a:bodyPr>
          <a:lstStyle/>
          <a:p>
            <a:pPr marL="12700">
              <a:lnSpc>
                <a:spcPct val="100000"/>
              </a:lnSpc>
              <a:spcBef>
                <a:spcPts val="100"/>
              </a:spcBef>
            </a:pPr>
            <a:r>
              <a:rPr spc="-5" dirty="0"/>
              <a:t>5. </a:t>
            </a:r>
            <a:r>
              <a:rPr spc="-35" dirty="0"/>
              <a:t>Literature</a:t>
            </a:r>
            <a:r>
              <a:rPr spc="-95" dirty="0"/>
              <a:t> </a:t>
            </a:r>
            <a:r>
              <a:rPr spc="-25" dirty="0"/>
              <a:t>review</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graphicFrame>
        <p:nvGraphicFramePr>
          <p:cNvPr id="9" name="object 9"/>
          <p:cNvGraphicFramePr>
            <a:graphicFrameLocks noGrp="1"/>
          </p:cNvGraphicFramePr>
          <p:nvPr>
            <p:extLst>
              <p:ext uri="{D42A27DB-BD31-4B8C-83A1-F6EECF244321}">
                <p14:modId xmlns:p14="http://schemas.microsoft.com/office/powerpoint/2010/main" val="987075001"/>
              </p:ext>
            </p:extLst>
          </p:nvPr>
        </p:nvGraphicFramePr>
        <p:xfrm>
          <a:off x="1117600" y="2566167"/>
          <a:ext cx="16684624" cy="6514332"/>
        </p:xfrm>
        <a:graphic>
          <a:graphicData uri="http://schemas.openxmlformats.org/drawingml/2006/table">
            <a:tbl>
              <a:tblPr firstRow="1" bandRow="1">
                <a:tableStyleId>{2D5ABB26-0587-4C30-8999-92F81FD0307C}</a:tableStyleId>
              </a:tblPr>
              <a:tblGrid>
                <a:gridCol w="1376680">
                  <a:extLst>
                    <a:ext uri="{9D8B030D-6E8A-4147-A177-3AD203B41FA5}">
                      <a16:colId xmlns:a16="http://schemas.microsoft.com/office/drawing/2014/main" val="20000"/>
                    </a:ext>
                  </a:extLst>
                </a:gridCol>
                <a:gridCol w="2361565">
                  <a:extLst>
                    <a:ext uri="{9D8B030D-6E8A-4147-A177-3AD203B41FA5}">
                      <a16:colId xmlns:a16="http://schemas.microsoft.com/office/drawing/2014/main" val="20001"/>
                    </a:ext>
                  </a:extLst>
                </a:gridCol>
                <a:gridCol w="4892039">
                  <a:extLst>
                    <a:ext uri="{9D8B030D-6E8A-4147-A177-3AD203B41FA5}">
                      <a16:colId xmlns:a16="http://schemas.microsoft.com/office/drawing/2014/main" val="20002"/>
                    </a:ext>
                  </a:extLst>
                </a:gridCol>
                <a:gridCol w="3793490">
                  <a:extLst>
                    <a:ext uri="{9D8B030D-6E8A-4147-A177-3AD203B41FA5}">
                      <a16:colId xmlns:a16="http://schemas.microsoft.com/office/drawing/2014/main" val="20003"/>
                    </a:ext>
                  </a:extLst>
                </a:gridCol>
                <a:gridCol w="4260850">
                  <a:extLst>
                    <a:ext uri="{9D8B030D-6E8A-4147-A177-3AD203B41FA5}">
                      <a16:colId xmlns:a16="http://schemas.microsoft.com/office/drawing/2014/main" val="20004"/>
                    </a:ext>
                  </a:extLst>
                </a:gridCol>
              </a:tblGrid>
              <a:tr h="473306">
                <a:tc>
                  <a:txBody>
                    <a:bodyPr/>
                    <a:lstStyle/>
                    <a:p>
                      <a:pPr marL="85725">
                        <a:lnSpc>
                          <a:spcPct val="100000"/>
                        </a:lnSpc>
                        <a:spcBef>
                          <a:spcPts val="195"/>
                        </a:spcBef>
                      </a:pPr>
                      <a:r>
                        <a:rPr sz="2800" b="1" spc="-85" dirty="0">
                          <a:solidFill>
                            <a:srgbClr val="FFFFFF"/>
                          </a:solidFill>
                          <a:latin typeface="Carlito"/>
                          <a:cs typeface="Carlito"/>
                        </a:rPr>
                        <a:t>Sr.</a:t>
                      </a:r>
                      <a:r>
                        <a:rPr sz="2800" b="1" spc="-20" dirty="0">
                          <a:solidFill>
                            <a:srgbClr val="FFFFFF"/>
                          </a:solidFill>
                          <a:latin typeface="Carlito"/>
                          <a:cs typeface="Carlito"/>
                        </a:rPr>
                        <a:t> </a:t>
                      </a:r>
                      <a:r>
                        <a:rPr sz="2800" b="1" spc="-5" dirty="0">
                          <a:solidFill>
                            <a:srgbClr val="FFFFFF"/>
                          </a:solidFill>
                          <a:latin typeface="Carlito"/>
                          <a:cs typeface="Carlito"/>
                        </a:rPr>
                        <a:t>No.</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2C3"/>
                    </a:solidFill>
                  </a:tcPr>
                </a:tc>
                <a:tc>
                  <a:txBody>
                    <a:bodyPr/>
                    <a:lstStyle/>
                    <a:p>
                      <a:pPr marL="85725">
                        <a:lnSpc>
                          <a:spcPct val="100000"/>
                        </a:lnSpc>
                        <a:spcBef>
                          <a:spcPts val="195"/>
                        </a:spcBef>
                      </a:pPr>
                      <a:r>
                        <a:rPr sz="2800" b="1" spc="-5" dirty="0">
                          <a:solidFill>
                            <a:srgbClr val="FFFFFF"/>
                          </a:solidFill>
                          <a:latin typeface="Carlito"/>
                          <a:cs typeface="Carlito"/>
                        </a:rPr>
                        <a:t>Author</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2C3"/>
                    </a:solidFill>
                  </a:tcPr>
                </a:tc>
                <a:tc>
                  <a:txBody>
                    <a:bodyPr/>
                    <a:lstStyle/>
                    <a:p>
                      <a:pPr marL="85090">
                        <a:lnSpc>
                          <a:spcPct val="100000"/>
                        </a:lnSpc>
                        <a:spcBef>
                          <a:spcPts val="195"/>
                        </a:spcBef>
                      </a:pPr>
                      <a:r>
                        <a:rPr sz="2800" b="1" spc="-5" dirty="0">
                          <a:solidFill>
                            <a:srgbClr val="FFFFFF"/>
                          </a:solidFill>
                          <a:latin typeface="Carlito"/>
                          <a:cs typeface="Carlito"/>
                        </a:rPr>
                        <a:t>Title</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2C3"/>
                    </a:solidFill>
                  </a:tcPr>
                </a:tc>
                <a:tc>
                  <a:txBody>
                    <a:bodyPr/>
                    <a:lstStyle/>
                    <a:p>
                      <a:pPr marL="85725">
                        <a:lnSpc>
                          <a:spcPct val="100000"/>
                        </a:lnSpc>
                        <a:spcBef>
                          <a:spcPts val="195"/>
                        </a:spcBef>
                      </a:pPr>
                      <a:r>
                        <a:rPr sz="2800" b="1" spc="-10" dirty="0">
                          <a:solidFill>
                            <a:srgbClr val="FFFFFF"/>
                          </a:solidFill>
                          <a:latin typeface="Carlito"/>
                          <a:cs typeface="Carlito"/>
                        </a:rPr>
                        <a:t>Source</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2C3"/>
                    </a:solidFill>
                  </a:tcPr>
                </a:tc>
                <a:tc>
                  <a:txBody>
                    <a:bodyPr/>
                    <a:lstStyle/>
                    <a:p>
                      <a:pPr marL="85725">
                        <a:lnSpc>
                          <a:spcPct val="100000"/>
                        </a:lnSpc>
                        <a:spcBef>
                          <a:spcPts val="195"/>
                        </a:spcBef>
                      </a:pPr>
                      <a:r>
                        <a:rPr sz="2800" b="1" spc="-5" dirty="0">
                          <a:solidFill>
                            <a:srgbClr val="FFFFFF"/>
                          </a:solidFill>
                          <a:latin typeface="Carlito"/>
                          <a:cs typeface="Carlito"/>
                        </a:rPr>
                        <a:t>Findings/Remark</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2C3"/>
                    </a:solidFill>
                  </a:tcPr>
                </a:tc>
                <a:extLst>
                  <a:ext uri="{0D108BD9-81ED-4DB2-BD59-A6C34878D82A}">
                    <a16:rowId xmlns:a16="http://schemas.microsoft.com/office/drawing/2014/main" val="10000"/>
                  </a:ext>
                </a:extLst>
              </a:tr>
              <a:tr h="1358983">
                <a:tc>
                  <a:txBody>
                    <a:bodyPr/>
                    <a:lstStyle/>
                    <a:p>
                      <a:pPr marL="85725">
                        <a:lnSpc>
                          <a:spcPct val="100000"/>
                        </a:lnSpc>
                        <a:spcBef>
                          <a:spcPts val="195"/>
                        </a:spcBef>
                      </a:pPr>
                      <a:r>
                        <a:rPr sz="2800" dirty="0">
                          <a:latin typeface="Carlito"/>
                          <a:cs typeface="Carlito"/>
                        </a:rPr>
                        <a:t>1</a:t>
                      </a:r>
                    </a:p>
                  </a:txBody>
                  <a:tcPr marL="0" marR="0" marT="2476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D4E9"/>
                    </a:solidFill>
                  </a:tcPr>
                </a:tc>
                <a:tc>
                  <a:txBody>
                    <a:bodyPr/>
                    <a:lstStyle/>
                    <a:p>
                      <a:pPr marL="85725">
                        <a:lnSpc>
                          <a:spcPct val="100000"/>
                        </a:lnSpc>
                        <a:spcBef>
                          <a:spcPts val="195"/>
                        </a:spcBef>
                      </a:pPr>
                      <a:r>
                        <a:rPr sz="2800" dirty="0">
                          <a:latin typeface="Carlito"/>
                          <a:cs typeface="Carlito"/>
                        </a:rPr>
                        <a:t>Name</a:t>
                      </a:r>
                      <a:r>
                        <a:rPr sz="2800" spc="-20" dirty="0">
                          <a:latin typeface="Carlito"/>
                          <a:cs typeface="Carlito"/>
                        </a:rPr>
                        <a:t> </a:t>
                      </a:r>
                      <a:r>
                        <a:rPr sz="2800" spc="-10" dirty="0">
                          <a:latin typeface="Carlito"/>
                          <a:cs typeface="Carlito"/>
                        </a:rPr>
                        <a:t>(year)</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D4E9"/>
                    </a:solidFill>
                  </a:tcPr>
                </a:tc>
                <a:tc>
                  <a:txBody>
                    <a:bodyPr/>
                    <a:lstStyle/>
                    <a:p>
                      <a:pPr marL="165735">
                        <a:lnSpc>
                          <a:spcPct val="100000"/>
                        </a:lnSpc>
                        <a:spcBef>
                          <a:spcPts val="195"/>
                        </a:spcBef>
                      </a:pPr>
                      <a:r>
                        <a:rPr sz="2800" spc="-5" dirty="0">
                          <a:latin typeface="Carlito"/>
                          <a:cs typeface="Carlito"/>
                        </a:rPr>
                        <a:t>Title </a:t>
                      </a:r>
                      <a:r>
                        <a:rPr sz="2800" dirty="0">
                          <a:latin typeface="Carlito"/>
                          <a:cs typeface="Carlito"/>
                        </a:rPr>
                        <a:t>of </a:t>
                      </a:r>
                      <a:r>
                        <a:rPr sz="2800" spc="-15" dirty="0">
                          <a:latin typeface="Carlito"/>
                          <a:cs typeface="Carlito"/>
                        </a:rPr>
                        <a:t>research </a:t>
                      </a:r>
                      <a:r>
                        <a:rPr sz="2800" dirty="0">
                          <a:latin typeface="Carlito"/>
                          <a:cs typeface="Carlito"/>
                        </a:rPr>
                        <a:t>articles /</a:t>
                      </a:r>
                      <a:r>
                        <a:rPr sz="2800" spc="-5" dirty="0">
                          <a:latin typeface="Carlito"/>
                          <a:cs typeface="Carlito"/>
                        </a:rPr>
                        <a:t> book</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D4E9"/>
                    </a:solidFill>
                  </a:tcPr>
                </a:tc>
                <a:tc>
                  <a:txBody>
                    <a:bodyPr/>
                    <a:lstStyle/>
                    <a:p>
                      <a:pPr marL="85725">
                        <a:lnSpc>
                          <a:spcPct val="100000"/>
                        </a:lnSpc>
                        <a:spcBef>
                          <a:spcPts val="195"/>
                        </a:spcBef>
                      </a:pPr>
                      <a:r>
                        <a:rPr sz="2800" spc="-5" dirty="0">
                          <a:latin typeface="Carlito"/>
                          <a:cs typeface="Carlito"/>
                        </a:rPr>
                        <a:t>Journal</a:t>
                      </a:r>
                      <a:r>
                        <a:rPr sz="2800" spc="-10" dirty="0">
                          <a:latin typeface="Carlito"/>
                          <a:cs typeface="Carlito"/>
                        </a:rPr>
                        <a:t> /Publication</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D4E9"/>
                    </a:solidFill>
                  </a:tcPr>
                </a:tc>
                <a:tc>
                  <a:txBody>
                    <a:bodyPr/>
                    <a:lstStyle/>
                    <a:p>
                      <a:pPr marL="85725" marR="420370">
                        <a:lnSpc>
                          <a:spcPct val="100000"/>
                        </a:lnSpc>
                        <a:spcBef>
                          <a:spcPts val="195"/>
                        </a:spcBef>
                      </a:pPr>
                      <a:r>
                        <a:rPr sz="2800" spc="-55" dirty="0">
                          <a:latin typeface="Carlito"/>
                          <a:cs typeface="Carlito"/>
                        </a:rPr>
                        <a:t>Your </a:t>
                      </a:r>
                      <a:r>
                        <a:rPr sz="2800" spc="-5" dirty="0">
                          <a:latin typeface="Carlito"/>
                          <a:cs typeface="Carlito"/>
                        </a:rPr>
                        <a:t>findings </a:t>
                      </a:r>
                      <a:r>
                        <a:rPr sz="2800" dirty="0">
                          <a:latin typeface="Carlito"/>
                          <a:cs typeface="Carlito"/>
                        </a:rPr>
                        <a:t>and </a:t>
                      </a:r>
                      <a:r>
                        <a:rPr sz="2800" spc="-10" dirty="0">
                          <a:latin typeface="Carlito"/>
                          <a:cs typeface="Carlito"/>
                        </a:rPr>
                        <a:t>remarks  </a:t>
                      </a:r>
                      <a:r>
                        <a:rPr sz="2800" dirty="0">
                          <a:latin typeface="Carlito"/>
                          <a:cs typeface="Carlito"/>
                        </a:rPr>
                        <a:t>about </a:t>
                      </a:r>
                      <a:r>
                        <a:rPr sz="2800" spc="-5" dirty="0">
                          <a:latin typeface="Carlito"/>
                          <a:cs typeface="Carlito"/>
                        </a:rPr>
                        <a:t>this</a:t>
                      </a:r>
                      <a:r>
                        <a:rPr sz="2800" spc="-15" dirty="0">
                          <a:latin typeface="Carlito"/>
                          <a:cs typeface="Carlito"/>
                        </a:rPr>
                        <a:t> </a:t>
                      </a:r>
                      <a:r>
                        <a:rPr sz="2800" spc="-10" dirty="0">
                          <a:latin typeface="Carlito"/>
                          <a:cs typeface="Carlito"/>
                        </a:rPr>
                        <a:t>work</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D4E9"/>
                    </a:solidFill>
                  </a:tcPr>
                </a:tc>
                <a:extLst>
                  <a:ext uri="{0D108BD9-81ED-4DB2-BD59-A6C34878D82A}">
                    <a16:rowId xmlns:a16="http://schemas.microsoft.com/office/drawing/2014/main" val="10001"/>
                  </a:ext>
                </a:extLst>
              </a:tr>
              <a:tr h="1523648">
                <a:tc>
                  <a:txBody>
                    <a:bodyPr/>
                    <a:lstStyle/>
                    <a:p>
                      <a:pPr marL="85725">
                        <a:lnSpc>
                          <a:spcPct val="100000"/>
                        </a:lnSpc>
                        <a:spcBef>
                          <a:spcPts val="195"/>
                        </a:spcBef>
                      </a:pPr>
                      <a:r>
                        <a:rPr sz="2800" dirty="0">
                          <a:latin typeface="Carlito"/>
                          <a:cs typeface="Carlito"/>
                        </a:rPr>
                        <a:t>2</a:t>
                      </a: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a:lnSpc>
                          <a:spcPct val="100000"/>
                        </a:lnSpc>
                      </a:pPr>
                      <a:r>
                        <a:rPr lang="en-US" sz="2400" b="0" i="0" u="none" strike="noStrike" baseline="0" dirty="0" smtClean="0">
                          <a:solidFill>
                            <a:schemeClr val="tx1"/>
                          </a:solidFill>
                          <a:latin typeface="+mn-lt"/>
                          <a:ea typeface="+mn-ea"/>
                          <a:cs typeface="+mn-cs"/>
                        </a:rPr>
                        <a:t>Ms. C. Sushmitha, </a:t>
                      </a:r>
                    </a:p>
                    <a:p>
                      <a:pPr>
                        <a:lnSpc>
                          <a:spcPct val="100000"/>
                        </a:lnSpc>
                      </a:pPr>
                      <a:r>
                        <a:rPr lang="en-US" sz="2400" b="0" i="0" u="none" strike="noStrike" baseline="0" dirty="0" smtClean="0">
                          <a:solidFill>
                            <a:schemeClr val="tx1"/>
                          </a:solidFill>
                          <a:latin typeface="+mn-lt"/>
                          <a:ea typeface="+mn-ea"/>
                          <a:cs typeface="+mn-cs"/>
                        </a:rPr>
                        <a:t>J. Subhasree, Thushara. S.S (2020)</a:t>
                      </a:r>
                      <a:endParaRPr sz="2400" b="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a:lnSpc>
                          <a:spcPct val="100000"/>
                        </a:lnSpc>
                      </a:pPr>
                      <a:r>
                        <a:rPr lang="en-US" sz="2400" b="0" i="0" u="none" strike="noStrike" baseline="0" dirty="0" smtClean="0">
                          <a:solidFill>
                            <a:schemeClr val="tx1"/>
                          </a:solidFill>
                          <a:latin typeface="+mn-lt"/>
                          <a:ea typeface="+mn-ea"/>
                          <a:cs typeface="+mn-cs"/>
                        </a:rPr>
                        <a:t>Traffic Rules Violation Detection System</a:t>
                      </a:r>
                      <a:endParaRPr sz="2400" b="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a:lnSpc>
                          <a:spcPct val="100000"/>
                        </a:lnSpc>
                      </a:pPr>
                      <a:r>
                        <a:rPr lang="en-US" sz="2400" b="0" i="0" u="none" strike="noStrike" baseline="0" dirty="0" smtClean="0">
                          <a:solidFill>
                            <a:schemeClr val="tx1"/>
                          </a:solidFill>
                          <a:latin typeface="+mn-lt"/>
                          <a:ea typeface="+mn-ea"/>
                          <a:cs typeface="+mn-cs"/>
                        </a:rPr>
                        <a:t>International Research Journal of Engineering and Technology (IRJET)</a:t>
                      </a:r>
                      <a:endParaRPr sz="2400" b="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a:lnSpc>
                          <a:spcPct val="100000"/>
                        </a:lnSpc>
                      </a:pPr>
                      <a:r>
                        <a:rPr lang="en-IN" sz="2400" dirty="0" smtClean="0">
                          <a:latin typeface="+mn-lt"/>
                          <a:cs typeface="Times New Roman"/>
                        </a:rPr>
                        <a:t> System</a:t>
                      </a:r>
                      <a:r>
                        <a:rPr lang="en-IN" sz="2400" baseline="0" dirty="0" smtClean="0">
                          <a:latin typeface="+mn-lt"/>
                          <a:cs typeface="Times New Roman"/>
                        </a:rPr>
                        <a:t> overview</a:t>
                      </a:r>
                      <a:endParaRPr sz="2400" dirty="0">
                        <a:latin typeface="+mn-lt"/>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extLst>
                  <a:ext uri="{0D108BD9-81ED-4DB2-BD59-A6C34878D82A}">
                    <a16:rowId xmlns:a16="http://schemas.microsoft.com/office/drawing/2014/main" val="10002"/>
                  </a:ext>
                </a:extLst>
              </a:tr>
              <a:tr h="1523648">
                <a:tc>
                  <a:txBody>
                    <a:bodyPr/>
                    <a:lstStyle/>
                    <a:p>
                      <a:pPr marL="85725">
                        <a:lnSpc>
                          <a:spcPct val="100000"/>
                        </a:lnSpc>
                        <a:spcBef>
                          <a:spcPts val="195"/>
                        </a:spcBef>
                      </a:pPr>
                      <a:r>
                        <a:rPr sz="2800" dirty="0">
                          <a:latin typeface="Carlito"/>
                          <a:cs typeface="Carlito"/>
                        </a:rPr>
                        <a:t>3</a:t>
                      </a: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D4E9"/>
                    </a:solidFill>
                  </a:tcPr>
                </a:tc>
                <a:tc>
                  <a:txBody>
                    <a:bodyPr/>
                    <a:lstStyle/>
                    <a:p>
                      <a:pPr>
                        <a:lnSpc>
                          <a:spcPct val="100000"/>
                        </a:lnSpc>
                      </a:pPr>
                      <a:r>
                        <a:rPr lang="en-IN" sz="2400" b="0" i="0" dirty="0" smtClean="0">
                          <a:solidFill>
                            <a:schemeClr val="tx1"/>
                          </a:solidFill>
                          <a:effectLst/>
                          <a:latin typeface="+mn-lt"/>
                          <a:ea typeface="+mn-ea"/>
                          <a:cs typeface="+mn-cs"/>
                        </a:rPr>
                        <a:t> Dr. Rekha P M, Likitha G, Nishant Kumar, Alisha Simran(2020)</a:t>
                      </a:r>
                      <a:endParaRPr sz="24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D4E9"/>
                    </a:solid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b="0" i="0" dirty="0" smtClean="0">
                          <a:solidFill>
                            <a:schemeClr val="tx1"/>
                          </a:solidFill>
                          <a:effectLst/>
                          <a:latin typeface="+mn-lt"/>
                          <a:ea typeface="+mn-ea"/>
                          <a:cs typeface="+mn-cs"/>
                        </a:rPr>
                        <a:t>Study of Different Approaches to Develop an Automatic Traffic Rule Violation Detection System</a:t>
                      </a:r>
                    </a:p>
                    <a:p>
                      <a:pPr>
                        <a:lnSpc>
                          <a:spcPct val="100000"/>
                        </a:lnSpc>
                      </a:pPr>
                      <a:endParaRPr sz="24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D4E9"/>
                    </a:solid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b="0" i="0" u="none" strike="noStrike" baseline="0" dirty="0" smtClean="0">
                          <a:solidFill>
                            <a:schemeClr val="tx1"/>
                          </a:solidFill>
                          <a:latin typeface="+mn-lt"/>
                          <a:ea typeface="+mn-ea"/>
                          <a:cs typeface="+mn-cs"/>
                        </a:rPr>
                        <a:t>International Research Journal of Engineering and Technology (IRJET)</a:t>
                      </a:r>
                      <a:endParaRPr lang="en-US" sz="2400" b="0" dirty="0" smtClean="0">
                        <a:latin typeface="Times New Roman"/>
                        <a:cs typeface="Times New Roman"/>
                      </a:endParaRPr>
                    </a:p>
                    <a:p>
                      <a:pPr>
                        <a:lnSpc>
                          <a:spcPct val="100000"/>
                        </a:lnSpc>
                      </a:pPr>
                      <a:endParaRPr sz="24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D4E9"/>
                    </a:solidFill>
                  </a:tcPr>
                </a:tc>
                <a:tc>
                  <a:txBody>
                    <a:bodyPr/>
                    <a:lstStyle/>
                    <a:p>
                      <a:pPr>
                        <a:lnSpc>
                          <a:spcPct val="100000"/>
                        </a:lnSpc>
                      </a:pPr>
                      <a:r>
                        <a:rPr lang="en-IN" sz="2400" dirty="0" smtClean="0">
                          <a:latin typeface="+mn-lt"/>
                          <a:cs typeface="Times New Roman"/>
                        </a:rPr>
                        <a:t> System workflow</a:t>
                      </a:r>
                      <a:endParaRPr sz="2400" dirty="0">
                        <a:latin typeface="+mn-lt"/>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D4E9"/>
                    </a:solidFill>
                  </a:tcPr>
                </a:tc>
                <a:extLst>
                  <a:ext uri="{0D108BD9-81ED-4DB2-BD59-A6C34878D82A}">
                    <a16:rowId xmlns:a16="http://schemas.microsoft.com/office/drawing/2014/main" val="10003"/>
                  </a:ext>
                </a:extLst>
              </a:tr>
              <a:tr h="1634747">
                <a:tc>
                  <a:txBody>
                    <a:bodyPr/>
                    <a:lstStyle/>
                    <a:p>
                      <a:pPr marL="85725">
                        <a:lnSpc>
                          <a:spcPct val="100000"/>
                        </a:lnSpc>
                        <a:spcBef>
                          <a:spcPts val="195"/>
                        </a:spcBef>
                      </a:pPr>
                      <a:r>
                        <a:rPr sz="2800" dirty="0">
                          <a:latin typeface="Carlito"/>
                          <a:cs typeface="Carlito"/>
                        </a:rPr>
                        <a:t>4</a:t>
                      </a: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a:lnSpc>
                          <a:spcPct val="100000"/>
                        </a:lnSpc>
                      </a:pPr>
                      <a:r>
                        <a:rPr lang="en-IN" sz="2400" b="0" i="0" u="none" dirty="0" smtClean="0">
                          <a:solidFill>
                            <a:schemeClr val="tx1"/>
                          </a:solidFill>
                          <a:effectLst/>
                          <a:latin typeface="+mn-lt"/>
                          <a:ea typeface="+mn-ea"/>
                          <a:cs typeface="+mn-cs"/>
                        </a:rPr>
                        <a:t>Ahmet Sayar,</a:t>
                      </a:r>
                    </a:p>
                    <a:p>
                      <a:pPr>
                        <a:lnSpc>
                          <a:spcPct val="100000"/>
                        </a:lnSpc>
                      </a:pPr>
                      <a:r>
                        <a:rPr lang="en-IN" sz="2400" b="0" i="0" u="none" dirty="0" smtClean="0">
                          <a:solidFill>
                            <a:schemeClr val="tx1"/>
                          </a:solidFill>
                          <a:effectLst/>
                          <a:latin typeface="+mn-lt"/>
                          <a:ea typeface="+mn-ea"/>
                          <a:cs typeface="+mn-cs"/>
                        </a:rPr>
                        <a:t>Seda</a:t>
                      </a:r>
                      <a:r>
                        <a:rPr lang="en-IN" sz="2400" b="0" i="0" u="none" baseline="0" dirty="0" smtClean="0">
                          <a:solidFill>
                            <a:schemeClr val="tx1"/>
                          </a:solidFill>
                          <a:effectLst/>
                          <a:latin typeface="+mn-lt"/>
                          <a:ea typeface="+mn-ea"/>
                          <a:cs typeface="+mn-cs"/>
                        </a:rPr>
                        <a:t> kul</a:t>
                      </a:r>
                      <a:endParaRPr lang="en-IN" sz="2400" b="0" i="0" u="none" dirty="0" smtClean="0">
                        <a:solidFill>
                          <a:schemeClr val="tx1"/>
                        </a:solidFill>
                        <a:effectLst/>
                        <a:latin typeface="+mn-lt"/>
                        <a:ea typeface="+mn-ea"/>
                        <a:cs typeface="+mn-cs"/>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b="0" i="0" dirty="0" smtClean="0">
                          <a:solidFill>
                            <a:schemeClr val="tx1"/>
                          </a:solidFill>
                          <a:effectLst/>
                          <a:latin typeface="+mn-lt"/>
                          <a:ea typeface="+mn-ea"/>
                          <a:cs typeface="+mn-cs"/>
                        </a:rPr>
                        <a:t>Distributed and collaborative real-time vehicle detection and classification over the video streams</a:t>
                      </a:r>
                    </a:p>
                    <a:p>
                      <a:pPr>
                        <a:lnSpc>
                          <a:spcPct val="100000"/>
                        </a:lnSpc>
                      </a:pPr>
                      <a:endParaRPr sz="31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b="0" i="0" u="none" dirty="0" smtClean="0">
                          <a:solidFill>
                            <a:schemeClr val="tx1"/>
                          </a:solidFill>
                          <a:effectLst/>
                          <a:latin typeface="+mn-lt"/>
                          <a:ea typeface="+mn-ea"/>
                          <a:cs typeface="+mn-cs"/>
                        </a:rPr>
                        <a:t>International Journal of Advanced Robotic Systems</a:t>
                      </a:r>
                    </a:p>
                    <a:p>
                      <a:pPr>
                        <a:lnSpc>
                          <a:spcPct val="100000"/>
                        </a:lnSpc>
                      </a:pPr>
                      <a:endParaRPr sz="31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IN" sz="2400" dirty="0" smtClean="0">
                          <a:solidFill>
                            <a:schemeClr val="tx1"/>
                          </a:solidFill>
                          <a:effectLst/>
                          <a:latin typeface="+mn-lt"/>
                          <a:ea typeface="+mn-ea"/>
                          <a:cs typeface="+mn-cs"/>
                        </a:rPr>
                        <a:t> Tracking, security lane, and</a:t>
                      </a:r>
                    </a:p>
                    <a:p>
                      <a:pPr marL="0" marR="0" lvl="0" indent="0" defTabSz="914400" eaLnBrk="1" fontAlgn="auto" latinLnBrk="0" hangingPunct="1">
                        <a:lnSpc>
                          <a:spcPct val="100000"/>
                        </a:lnSpc>
                        <a:spcBef>
                          <a:spcPts val="0"/>
                        </a:spcBef>
                        <a:spcAft>
                          <a:spcPts val="0"/>
                        </a:spcAft>
                        <a:buClrTx/>
                        <a:buSzTx/>
                        <a:buFontTx/>
                        <a:buNone/>
                        <a:tabLst/>
                        <a:defRPr/>
                      </a:pPr>
                      <a:r>
                        <a:rPr lang="en-IN" sz="2400" dirty="0" smtClean="0">
                          <a:solidFill>
                            <a:schemeClr val="tx1"/>
                          </a:solidFill>
                          <a:effectLst/>
                          <a:latin typeface="+mn-lt"/>
                          <a:ea typeface="+mn-ea"/>
                          <a:cs typeface="+mn-cs"/>
                        </a:rPr>
                        <a:t>wrong </a:t>
                      </a:r>
                    </a:p>
                    <a:p>
                      <a:pPr marL="0" marR="0" lvl="0" indent="0" defTabSz="914400" eaLnBrk="1" fontAlgn="auto" latinLnBrk="0" hangingPunct="1">
                        <a:lnSpc>
                          <a:spcPct val="100000"/>
                        </a:lnSpc>
                        <a:spcBef>
                          <a:spcPts val="0"/>
                        </a:spcBef>
                        <a:spcAft>
                          <a:spcPts val="0"/>
                        </a:spcAft>
                        <a:buClrTx/>
                        <a:buSzTx/>
                        <a:buFontTx/>
                        <a:buNone/>
                        <a:tabLst/>
                        <a:defRPr/>
                      </a:pPr>
                      <a:r>
                        <a:rPr lang="en-IN" sz="2400" dirty="0" smtClean="0">
                          <a:solidFill>
                            <a:schemeClr val="tx1"/>
                          </a:solidFill>
                          <a:effectLst/>
                          <a:latin typeface="+mn-lt"/>
                          <a:ea typeface="+mn-ea"/>
                          <a:cs typeface="+mn-cs"/>
                        </a:rPr>
                        <a:t>way violation detection.</a:t>
                      </a:r>
                    </a:p>
                    <a:p>
                      <a:pPr>
                        <a:lnSpc>
                          <a:spcPct val="100000"/>
                        </a:lnSpc>
                      </a:pPr>
                      <a:endParaRPr sz="31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extLst>
                  <a:ext uri="{0D108BD9-81ED-4DB2-BD59-A6C34878D82A}">
                    <a16:rowId xmlns:a16="http://schemas.microsoft.com/office/drawing/2014/main" val="10004"/>
                  </a:ext>
                </a:extLst>
              </a:tr>
            </a:tbl>
          </a:graphicData>
        </a:graphic>
      </p:graphicFrame>
      <p:sp>
        <p:nvSpPr>
          <p:cNvPr id="11" name="object 11"/>
          <p:cNvSpPr txBox="1">
            <a:spLocks noGrp="1"/>
          </p:cNvSpPr>
          <p:nvPr>
            <p:ph type="dt" sz="half" idx="6"/>
          </p:nvPr>
        </p:nvSpPr>
        <p:spPr>
          <a:xfrm>
            <a:off x="770732" y="9880921"/>
            <a:ext cx="172188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8</a:t>
            </a:fld>
            <a:endParaRPr dirty="0"/>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8"/>
            <a:ext cx="14633575" cy="2039620"/>
            <a:chOff x="0" y="758178"/>
            <a:chExt cx="14633575" cy="2039620"/>
          </a:xfrm>
        </p:grpSpPr>
        <p:sp>
          <p:nvSpPr>
            <p:cNvPr id="3" name="object 3"/>
            <p:cNvSpPr/>
            <p:nvPr/>
          </p:nvSpPr>
          <p:spPr>
            <a:xfrm>
              <a:off x="0" y="758178"/>
              <a:ext cx="14633539" cy="2039615"/>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5284778" y="734565"/>
            <a:ext cx="5053022" cy="848360"/>
          </a:xfrm>
          <a:prstGeom prst="rect">
            <a:avLst/>
          </a:prstGeom>
        </p:spPr>
        <p:txBody>
          <a:bodyPr vert="horz" wrap="square" lIns="0" tIns="12700" rIns="0" bIns="0" rtlCol="0">
            <a:spAutoFit/>
          </a:bodyPr>
          <a:lstStyle/>
          <a:p>
            <a:pPr marL="12700">
              <a:lnSpc>
                <a:spcPct val="100000"/>
              </a:lnSpc>
              <a:spcBef>
                <a:spcPts val="100"/>
              </a:spcBef>
            </a:pPr>
            <a:r>
              <a:rPr spc="-5" dirty="0"/>
              <a:t>6.</a:t>
            </a:r>
            <a:r>
              <a:rPr spc="-75" dirty="0"/>
              <a:t> </a:t>
            </a:r>
            <a:r>
              <a:rPr spc="-15" dirty="0"/>
              <a:t>Methodology</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7" y="2077204"/>
            <a:ext cx="12691094" cy="8889613"/>
          </a:xfrm>
          <a:prstGeom prst="rect">
            <a:avLst/>
          </a:prstGeom>
        </p:spPr>
        <p:txBody>
          <a:bodyPr vert="horz" wrap="square" lIns="0" tIns="12700" rIns="0" bIns="0" rtlCol="0">
            <a:spAutoFit/>
          </a:bodyPr>
          <a:lstStyle/>
          <a:p>
            <a:r>
              <a:rPr lang="en-US" sz="2800" dirty="0"/>
              <a:t>Presented </a:t>
            </a:r>
            <a:r>
              <a:rPr lang="en-US" sz="2800" dirty="0" smtClean="0"/>
              <a:t>in </a:t>
            </a:r>
            <a:r>
              <a:rPr lang="en-US" sz="2800" dirty="0"/>
              <a:t>is the implementation of real-time traffic violation detection in a monitoring stream which utilized simultaneous video stream from different cameras using parallel computing techniques. </a:t>
            </a:r>
            <a:endParaRPr lang="en-IN" sz="2800" b="1" dirty="0" smtClean="0"/>
          </a:p>
          <a:p>
            <a:endParaRPr lang="en-IN" sz="2800" b="1" dirty="0"/>
          </a:p>
          <a:p>
            <a:r>
              <a:rPr lang="en-IN" sz="2800" b="1" dirty="0" smtClean="0"/>
              <a:t>Vehicle </a:t>
            </a:r>
            <a:r>
              <a:rPr lang="en-IN" sz="2800" b="1" dirty="0"/>
              <a:t>Classification </a:t>
            </a:r>
            <a:endParaRPr lang="en-IN" sz="2800" dirty="0"/>
          </a:p>
          <a:p>
            <a:r>
              <a:rPr lang="en-IN" dirty="0"/>
              <a:t> </a:t>
            </a:r>
          </a:p>
          <a:p>
            <a:r>
              <a:rPr lang="en-US" sz="2800" dirty="0"/>
              <a:t>From the given video footage, moving objects are detected. An object detection model YOLOv3, open CV is used to classify those moving objects into respective classes. YOLOv3 is the third object detection algorithm in YOLO (You Only Look Once) family. It improved the accuracy with many tricks and is more capable of detecting objects. The classifier model is built with </a:t>
            </a:r>
            <a:r>
              <a:rPr lang="en-US" sz="2800" i="1" dirty="0"/>
              <a:t>Darknet-53 </a:t>
            </a:r>
            <a:r>
              <a:rPr lang="en-US" sz="2800" dirty="0"/>
              <a:t>architecture</a:t>
            </a:r>
            <a:r>
              <a:rPr lang="en-US" sz="2800" dirty="0" smtClean="0"/>
              <a:t>.</a:t>
            </a:r>
          </a:p>
          <a:p>
            <a:endParaRPr lang="en-US" sz="2800" dirty="0"/>
          </a:p>
          <a:p>
            <a:r>
              <a:rPr lang="en-IN" sz="2800" b="1" dirty="0"/>
              <a:t>Violation Detection </a:t>
            </a:r>
            <a:endParaRPr lang="en-IN" sz="2800" dirty="0"/>
          </a:p>
          <a:p>
            <a:r>
              <a:rPr lang="en-IN" b="1" dirty="0"/>
              <a:t> </a:t>
            </a:r>
            <a:endParaRPr lang="en-IN" dirty="0"/>
          </a:p>
          <a:p>
            <a:r>
              <a:rPr lang="en-IN" sz="2800" dirty="0"/>
              <a:t>The vehicles are detected using Open CV, YOLOv3 model. After detecting the vehicles, violation cases are checked. A traffic line is drawn over the road in the preview of the given video footage by the user. </a:t>
            </a:r>
          </a:p>
          <a:p>
            <a:endParaRPr lang="en-US" sz="2800" dirty="0" smtClean="0"/>
          </a:p>
          <a:p>
            <a:endParaRPr lang="en-US" sz="2800" dirty="0"/>
          </a:p>
          <a:p>
            <a:endParaRPr lang="en-IN" sz="2800" dirty="0"/>
          </a:p>
          <a:p>
            <a:pPr marL="780415" marR="5080" indent="-768350">
              <a:lnSpc>
                <a:spcPct val="100000"/>
              </a:lnSpc>
              <a:spcBef>
                <a:spcPts val="100"/>
              </a:spcBef>
              <a:tabLst>
                <a:tab pos="780415" algn="l"/>
                <a:tab pos="8679180" algn="l"/>
              </a:tabLst>
            </a:pPr>
            <a:endParaRPr sz="3600" dirty="0">
              <a:latin typeface="Carlito"/>
              <a:cs typeface="Carlito"/>
            </a:endParaRPr>
          </a:p>
        </p:txBody>
      </p:sp>
      <p:sp>
        <p:nvSpPr>
          <p:cNvPr id="15" name="object 15"/>
          <p:cNvSpPr txBox="1">
            <a:spLocks noGrp="1"/>
          </p:cNvSpPr>
          <p:nvPr>
            <p:ph type="dt" sz="half" idx="6"/>
          </p:nvPr>
        </p:nvSpPr>
        <p:spPr>
          <a:xfrm>
            <a:off x="738979" y="9831977"/>
            <a:ext cx="12955414"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9</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pic>
        <p:nvPicPr>
          <p:cNvPr id="18" name="Picture 17"/>
          <p:cNvPicPr/>
          <p:nvPr/>
        </p:nvPicPr>
        <p:blipFill rotWithShape="1">
          <a:blip r:embed="rId4" cstate="print">
            <a:extLst>
              <a:ext uri="{28A0092B-C50C-407E-A947-70E740481C1C}">
                <a14:useLocalDpi xmlns:a14="http://schemas.microsoft.com/office/drawing/2010/main" val="0"/>
              </a:ext>
            </a:extLst>
          </a:blip>
          <a:srcRect r="50000"/>
          <a:stretch/>
        </p:blipFill>
        <p:spPr bwMode="auto">
          <a:xfrm>
            <a:off x="13694393" y="2451100"/>
            <a:ext cx="5105400" cy="49530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383</TotalTime>
  <Words>2005</Words>
  <Application>Microsoft Office PowerPoint</Application>
  <PresentationFormat>Custom</PresentationFormat>
  <Paragraphs>252</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Cambria</vt:lpstr>
      <vt:lpstr>Carlito</vt:lpstr>
      <vt:lpstr>Noto Sans Symbols</vt:lpstr>
      <vt:lpstr>Times New Roman</vt:lpstr>
      <vt:lpstr>Office Theme</vt:lpstr>
      <vt:lpstr>PowerPoint Presentation</vt:lpstr>
      <vt:lpstr>Content</vt:lpstr>
      <vt:lpstr>1. Abstract</vt:lpstr>
      <vt:lpstr>2. Introduction</vt:lpstr>
      <vt:lpstr>3. Theory and fundamentals</vt:lpstr>
      <vt:lpstr>3. Theory and fundamentals</vt:lpstr>
      <vt:lpstr>4. Objectives</vt:lpstr>
      <vt:lpstr>5. Literature review</vt:lpstr>
      <vt:lpstr>6. Methodology</vt:lpstr>
      <vt:lpstr>6. Methodology</vt:lpstr>
      <vt:lpstr>PowerPoint Presentation</vt:lpstr>
      <vt:lpstr>8. Testing / Experimentation</vt:lpstr>
      <vt:lpstr>PowerPoint Presentation</vt:lpstr>
      <vt:lpstr>10. Findings and results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PRIYADARSHINI POLYTECHNIC NAGPUR</dc:title>
  <cp:lastModifiedBy>A-STAR</cp:lastModifiedBy>
  <cp:revision>29</cp:revision>
  <dcterms:created xsi:type="dcterms:W3CDTF">2021-05-09T16:16:37Z</dcterms:created>
  <dcterms:modified xsi:type="dcterms:W3CDTF">2021-06-19T06:04:02Z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y fmtid="{D5CDD505-2E9C-101B-9397-08002B2CF9AE}" pid="3" name="LastSaved">
    <vt:filetime>2021-05-09T00:00:00Z</vt:filetime>
  </property>
</Properties>
</file>